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9" r:id="rId6"/>
  </p:sldMasterIdLst>
  <p:notesMasterIdLst>
    <p:notesMasterId r:id="rId48"/>
  </p:notesMasterIdLst>
  <p:sldIdLst>
    <p:sldId id="446" r:id="rId7"/>
    <p:sldId id="259" r:id="rId8"/>
    <p:sldId id="521" r:id="rId9"/>
    <p:sldId id="524" r:id="rId10"/>
    <p:sldId id="525" r:id="rId11"/>
    <p:sldId id="526" r:id="rId12"/>
    <p:sldId id="527" r:id="rId13"/>
    <p:sldId id="528" r:id="rId14"/>
    <p:sldId id="529" r:id="rId15"/>
    <p:sldId id="530" r:id="rId16"/>
    <p:sldId id="531" r:id="rId17"/>
    <p:sldId id="532" r:id="rId18"/>
    <p:sldId id="533" r:id="rId19"/>
    <p:sldId id="534" r:id="rId20"/>
    <p:sldId id="535" r:id="rId21"/>
    <p:sldId id="550" r:id="rId22"/>
    <p:sldId id="551" r:id="rId23"/>
    <p:sldId id="552" r:id="rId24"/>
    <p:sldId id="537" r:id="rId25"/>
    <p:sldId id="538" r:id="rId26"/>
    <p:sldId id="516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53" r:id="rId39"/>
    <p:sldId id="554" r:id="rId40"/>
    <p:sldId id="555" r:id="rId41"/>
    <p:sldId id="556" r:id="rId42"/>
    <p:sldId id="560" r:id="rId43"/>
    <p:sldId id="557" r:id="rId44"/>
    <p:sldId id="558" r:id="rId45"/>
    <p:sldId id="559" r:id="rId46"/>
    <p:sldId id="4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05C1D-BDF7-4CB7-94E5-8EDBC443907A}" v="18" dt="2025-08-18T03:08:41.503"/>
    <p1510:client id="{F445BAA1-AB3B-ACE1-20B7-CA47EDD53533}" v="3" dt="2025-08-18T21:53:42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593" autoAdjust="0"/>
    <p:restoredTop sz="94660"/>
  </p:normalViewPr>
  <p:slideViewPr>
    <p:cSldViewPr snapToGrid="0">
      <p:cViewPr>
        <p:scale>
          <a:sx n="60" d="100"/>
          <a:sy n="60" d="100"/>
        </p:scale>
        <p:origin x="19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ton, Alan P" userId="S::alan.p.henton_vumc.org#ext#@talley.onmicrosoft.com::ed07a9f4-8ca3-48dd-9326-c0c23f8ff390" providerId="AD" clId="Web-{F445BAA1-AB3B-ACE1-20B7-CA47EDD53533}"/>
    <pc:docChg chg="modSld">
      <pc:chgData name="Henton, Alan P" userId="S::alan.p.henton_vumc.org#ext#@talley.onmicrosoft.com::ed07a9f4-8ca3-48dd-9326-c0c23f8ff390" providerId="AD" clId="Web-{F445BAA1-AB3B-ACE1-20B7-CA47EDD53533}" dt="2025-08-18T21:53:41.249" v="1" actId="20577"/>
      <pc:docMkLst>
        <pc:docMk/>
      </pc:docMkLst>
      <pc:sldChg chg="modSp">
        <pc:chgData name="Henton, Alan P" userId="S::alan.p.henton_vumc.org#ext#@talley.onmicrosoft.com::ed07a9f4-8ca3-48dd-9326-c0c23f8ff390" providerId="AD" clId="Web-{F445BAA1-AB3B-ACE1-20B7-CA47EDD53533}" dt="2025-08-18T21:53:41.249" v="1" actId="20577"/>
        <pc:sldMkLst>
          <pc:docMk/>
          <pc:sldMk cId="1357365324" sldId="543"/>
        </pc:sldMkLst>
        <pc:spChg chg="mod">
          <ac:chgData name="Henton, Alan P" userId="S::alan.p.henton_vumc.org#ext#@talley.onmicrosoft.com::ed07a9f4-8ca3-48dd-9326-c0c23f8ff390" providerId="AD" clId="Web-{F445BAA1-AB3B-ACE1-20B7-CA47EDD53533}" dt="2025-08-18T21:53:41.249" v="1" actId="20577"/>
          <ac:spMkLst>
            <pc:docMk/>
            <pc:sldMk cId="1357365324" sldId="543"/>
            <ac:spMk id="13" creationId="{18982EFE-3E4D-CE0A-1D1D-19925077340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53113-223C-4C96-8B53-3E4E1BFBDE6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F90B6D7-A152-46B3-BD64-846F7798EB72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n-US">
              <a:solidFill>
                <a:schemeClr val="tx1"/>
              </a:solidFill>
            </a:rPr>
            <a:t>To focus resources on healthcare internal audit and grow membership by 5% in 1.5 years and 10% by 2025, with a retention rate of 90%.</a:t>
          </a:r>
        </a:p>
      </dgm:t>
    </dgm:pt>
    <dgm:pt modelId="{618AAAB5-3769-437C-B3F6-0ED212C3A701}" type="parTrans" cxnId="{45CC7837-A2B7-40BE-AEB8-ADF0C1496FF6}">
      <dgm:prSet/>
      <dgm:spPr/>
      <dgm:t>
        <a:bodyPr/>
        <a:lstStyle/>
        <a:p>
          <a:endParaRPr lang="en-US"/>
        </a:p>
      </dgm:t>
    </dgm:pt>
    <dgm:pt modelId="{E9C2C265-8CFB-4AEE-B44E-09B77070DC17}" type="sibTrans" cxnId="{45CC7837-A2B7-40BE-AEB8-ADF0C1496FF6}">
      <dgm:prSet/>
      <dgm:spPr/>
      <dgm:t>
        <a:bodyPr/>
        <a:lstStyle/>
        <a:p>
          <a:endParaRPr lang="en-US"/>
        </a:p>
      </dgm:t>
    </dgm:pt>
    <dgm:pt modelId="{E96E81D5-F97A-4B2F-90B1-63013F1AE951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To complete exam preparation materials by 2025.</a:t>
          </a:r>
        </a:p>
      </dgm:t>
    </dgm:pt>
    <dgm:pt modelId="{7F313E0C-32FA-400B-AF37-CE1F179C4E82}" type="parTrans" cxnId="{0059214F-0FB5-402A-8A9D-C6B66757BF2E}">
      <dgm:prSet/>
      <dgm:spPr/>
      <dgm:t>
        <a:bodyPr/>
        <a:lstStyle/>
        <a:p>
          <a:endParaRPr lang="en-US"/>
        </a:p>
      </dgm:t>
    </dgm:pt>
    <dgm:pt modelId="{B71237C4-14F6-4F2E-8445-EB1EBF080C7C}" type="sibTrans" cxnId="{0059214F-0FB5-402A-8A9D-C6B66757BF2E}">
      <dgm:prSet/>
      <dgm:spPr/>
      <dgm:t>
        <a:bodyPr/>
        <a:lstStyle/>
        <a:p>
          <a:endParaRPr lang="en-US"/>
        </a:p>
      </dgm:t>
    </dgm:pt>
    <dgm:pt modelId="{2381BAFC-B1E6-4AB1-AE07-2E62A515C72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To develop and launch communication strategy for educational programming and evaluate progress by 2025. </a:t>
          </a:r>
        </a:p>
      </dgm:t>
    </dgm:pt>
    <dgm:pt modelId="{359D5DD5-88D2-4A28-9D08-EF495A91DB9B}" type="parTrans" cxnId="{460E0BB4-3FC2-4A58-94BF-9F065CC70FF2}">
      <dgm:prSet/>
      <dgm:spPr/>
      <dgm:t>
        <a:bodyPr/>
        <a:lstStyle/>
        <a:p>
          <a:endParaRPr lang="en-US"/>
        </a:p>
      </dgm:t>
    </dgm:pt>
    <dgm:pt modelId="{9FB9EE76-DF64-485C-BC81-5EA4E644163D}" type="sibTrans" cxnId="{460E0BB4-3FC2-4A58-94BF-9F065CC70FF2}">
      <dgm:prSet/>
      <dgm:spPr/>
      <dgm:t>
        <a:bodyPr/>
        <a:lstStyle/>
        <a:p>
          <a:endParaRPr lang="en-US"/>
        </a:p>
      </dgm:t>
    </dgm:pt>
    <dgm:pt modelId="{F9629492-2D8A-41BC-AC68-701932D9EC4D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To develop three strategic alliances by 2025. </a:t>
          </a:r>
        </a:p>
      </dgm:t>
    </dgm:pt>
    <dgm:pt modelId="{96C06388-37CB-41ED-93CA-D57C9BB26176}" type="parTrans" cxnId="{C2716F96-2B03-403D-9F9E-08940A8E8F41}">
      <dgm:prSet/>
      <dgm:spPr/>
      <dgm:t>
        <a:bodyPr/>
        <a:lstStyle/>
        <a:p>
          <a:endParaRPr lang="en-US"/>
        </a:p>
      </dgm:t>
    </dgm:pt>
    <dgm:pt modelId="{88444BF4-4DFC-4D42-A94A-503182E1BDD3}" type="sibTrans" cxnId="{C2716F96-2B03-403D-9F9E-08940A8E8F41}">
      <dgm:prSet/>
      <dgm:spPr/>
      <dgm:t>
        <a:bodyPr/>
        <a:lstStyle/>
        <a:p>
          <a:endParaRPr lang="en-US"/>
        </a:p>
      </dgm:t>
    </dgm:pt>
    <dgm:pt modelId="{9608E6E1-B43F-42BC-9F5E-99E5CF23F73E}" type="pres">
      <dgm:prSet presAssocID="{B2B53113-223C-4C96-8B53-3E4E1BFBDE6E}" presName="Name0" presStyleCnt="0">
        <dgm:presLayoutVars>
          <dgm:dir/>
          <dgm:resizeHandles val="exact"/>
        </dgm:presLayoutVars>
      </dgm:prSet>
      <dgm:spPr/>
    </dgm:pt>
    <dgm:pt modelId="{867F1B35-2B7C-4D04-BE24-E68332FC9546}" type="pres">
      <dgm:prSet presAssocID="{B2B53113-223C-4C96-8B53-3E4E1BFBDE6E}" presName="fgShape" presStyleLbl="fgShp" presStyleIdx="0" presStyleCnt="1" custLinFactNeighborX="17" custLinFactNeighborY="4973"/>
      <dgm:spPr>
        <a:solidFill>
          <a:srgbClr val="DA2E2C"/>
        </a:solidFill>
      </dgm:spPr>
    </dgm:pt>
    <dgm:pt modelId="{19D430EA-5B03-4C96-8EB9-61C0F7ADCDD1}" type="pres">
      <dgm:prSet presAssocID="{B2B53113-223C-4C96-8B53-3E4E1BFBDE6E}" presName="linComp" presStyleCnt="0"/>
      <dgm:spPr/>
    </dgm:pt>
    <dgm:pt modelId="{AA45B563-E2A3-4A0A-B875-E6077CE98972}" type="pres">
      <dgm:prSet presAssocID="{AF90B6D7-A152-46B3-BD64-846F7798EB72}" presName="compNode" presStyleCnt="0"/>
      <dgm:spPr/>
    </dgm:pt>
    <dgm:pt modelId="{93AF59E6-3866-4FA8-AE9E-7E90D620D7DF}" type="pres">
      <dgm:prSet presAssocID="{AF90B6D7-A152-46B3-BD64-846F7798EB72}" presName="bkgdShape" presStyleLbl="node1" presStyleIdx="0" presStyleCnt="4"/>
      <dgm:spPr/>
    </dgm:pt>
    <dgm:pt modelId="{5ECD7642-39ED-4AD1-BC63-19047E615DCF}" type="pres">
      <dgm:prSet presAssocID="{AF90B6D7-A152-46B3-BD64-846F7798EB72}" presName="nodeTx" presStyleLbl="node1" presStyleIdx="0" presStyleCnt="4">
        <dgm:presLayoutVars>
          <dgm:bulletEnabled val="1"/>
        </dgm:presLayoutVars>
      </dgm:prSet>
      <dgm:spPr/>
    </dgm:pt>
    <dgm:pt modelId="{CC146E1F-C41F-4250-B750-4DEE9E66141C}" type="pres">
      <dgm:prSet presAssocID="{AF90B6D7-A152-46B3-BD64-846F7798EB72}" presName="invisiNode" presStyleLbl="node1" presStyleIdx="0" presStyleCnt="4"/>
      <dgm:spPr/>
    </dgm:pt>
    <dgm:pt modelId="{02BF3024-35E4-4CBC-A9CC-73A05E299669}" type="pres">
      <dgm:prSet presAssocID="{AF90B6D7-A152-46B3-BD64-846F7798EB72}" presName="imagNode" presStyleLbl="fgImgPlace1" presStyleIdx="0" presStyleCnt="4"/>
      <dgm:spPr>
        <a:solidFill>
          <a:schemeClr val="bg1"/>
        </a:solidFill>
      </dgm:spPr>
    </dgm:pt>
    <dgm:pt modelId="{A7261469-9546-4897-9745-4BA96939631C}" type="pres">
      <dgm:prSet presAssocID="{E9C2C265-8CFB-4AEE-B44E-09B77070DC17}" presName="sibTrans" presStyleLbl="sibTrans2D1" presStyleIdx="0" presStyleCnt="0"/>
      <dgm:spPr/>
    </dgm:pt>
    <dgm:pt modelId="{FC2E76C6-7A2E-4D1B-832F-A76717BEC2F0}" type="pres">
      <dgm:prSet presAssocID="{E96E81D5-F97A-4B2F-90B1-63013F1AE951}" presName="compNode" presStyleCnt="0"/>
      <dgm:spPr/>
    </dgm:pt>
    <dgm:pt modelId="{D9536FF3-4CE4-485A-A473-440B7EA6BACB}" type="pres">
      <dgm:prSet presAssocID="{E96E81D5-F97A-4B2F-90B1-63013F1AE951}" presName="bkgdShape" presStyleLbl="node1" presStyleIdx="1" presStyleCnt="4"/>
      <dgm:spPr/>
    </dgm:pt>
    <dgm:pt modelId="{34F9C20E-AFB9-4B55-A708-CC21CA6DE192}" type="pres">
      <dgm:prSet presAssocID="{E96E81D5-F97A-4B2F-90B1-63013F1AE951}" presName="nodeTx" presStyleLbl="node1" presStyleIdx="1" presStyleCnt="4">
        <dgm:presLayoutVars>
          <dgm:bulletEnabled val="1"/>
        </dgm:presLayoutVars>
      </dgm:prSet>
      <dgm:spPr/>
    </dgm:pt>
    <dgm:pt modelId="{276C3C85-8E56-4BCC-93B7-D864F1028F07}" type="pres">
      <dgm:prSet presAssocID="{E96E81D5-F97A-4B2F-90B1-63013F1AE951}" presName="invisiNode" presStyleLbl="node1" presStyleIdx="1" presStyleCnt="4"/>
      <dgm:spPr/>
    </dgm:pt>
    <dgm:pt modelId="{F838904B-D2B7-4686-8396-857395AFDB61}" type="pres">
      <dgm:prSet presAssocID="{E96E81D5-F97A-4B2F-90B1-63013F1AE951}" presName="imagNode" presStyleLbl="fgImgPlace1" presStyleIdx="1" presStyleCnt="4"/>
      <dgm:spPr>
        <a:solidFill>
          <a:schemeClr val="bg1"/>
        </a:solidFill>
      </dgm:spPr>
    </dgm:pt>
    <dgm:pt modelId="{721D53E1-58DC-4B8E-A64F-E146CFE735A3}" type="pres">
      <dgm:prSet presAssocID="{B71237C4-14F6-4F2E-8445-EB1EBF080C7C}" presName="sibTrans" presStyleLbl="sibTrans2D1" presStyleIdx="0" presStyleCnt="0"/>
      <dgm:spPr/>
    </dgm:pt>
    <dgm:pt modelId="{F6F74876-E363-437B-A054-73E54096FA86}" type="pres">
      <dgm:prSet presAssocID="{2381BAFC-B1E6-4AB1-AE07-2E62A515C727}" presName="compNode" presStyleCnt="0"/>
      <dgm:spPr/>
    </dgm:pt>
    <dgm:pt modelId="{B99CAC2E-6702-484C-B275-9461BF3C21A5}" type="pres">
      <dgm:prSet presAssocID="{2381BAFC-B1E6-4AB1-AE07-2E62A515C727}" presName="bkgdShape" presStyleLbl="node1" presStyleIdx="2" presStyleCnt="4"/>
      <dgm:spPr/>
    </dgm:pt>
    <dgm:pt modelId="{0A542127-EAA9-45E4-9C36-3DDEA2499F57}" type="pres">
      <dgm:prSet presAssocID="{2381BAFC-B1E6-4AB1-AE07-2E62A515C727}" presName="nodeTx" presStyleLbl="node1" presStyleIdx="2" presStyleCnt="4">
        <dgm:presLayoutVars>
          <dgm:bulletEnabled val="1"/>
        </dgm:presLayoutVars>
      </dgm:prSet>
      <dgm:spPr/>
    </dgm:pt>
    <dgm:pt modelId="{5EF0525D-CA45-4660-BA35-AFE41500C9C3}" type="pres">
      <dgm:prSet presAssocID="{2381BAFC-B1E6-4AB1-AE07-2E62A515C727}" presName="invisiNode" presStyleLbl="node1" presStyleIdx="2" presStyleCnt="4"/>
      <dgm:spPr/>
    </dgm:pt>
    <dgm:pt modelId="{51E9239D-7A06-4898-B966-3DA41D910E99}" type="pres">
      <dgm:prSet presAssocID="{2381BAFC-B1E6-4AB1-AE07-2E62A515C727}" presName="imagNode" presStyleLbl="fgImgPlace1" presStyleIdx="2" presStyleCnt="4"/>
      <dgm:spPr>
        <a:solidFill>
          <a:schemeClr val="bg1"/>
        </a:solidFill>
      </dgm:spPr>
    </dgm:pt>
    <dgm:pt modelId="{FE60EBBA-476C-410E-9E7D-4A99AC05A4A7}" type="pres">
      <dgm:prSet presAssocID="{9FB9EE76-DF64-485C-BC81-5EA4E644163D}" presName="sibTrans" presStyleLbl="sibTrans2D1" presStyleIdx="0" presStyleCnt="0"/>
      <dgm:spPr/>
    </dgm:pt>
    <dgm:pt modelId="{309029F9-B0B3-4BF4-8ECC-6BBDB3FB12A0}" type="pres">
      <dgm:prSet presAssocID="{F9629492-2D8A-41BC-AC68-701932D9EC4D}" presName="compNode" presStyleCnt="0"/>
      <dgm:spPr/>
    </dgm:pt>
    <dgm:pt modelId="{6A2EF4C0-24B2-426B-8FB0-AA8116AB2CD7}" type="pres">
      <dgm:prSet presAssocID="{F9629492-2D8A-41BC-AC68-701932D9EC4D}" presName="bkgdShape" presStyleLbl="node1" presStyleIdx="3" presStyleCnt="4"/>
      <dgm:spPr/>
    </dgm:pt>
    <dgm:pt modelId="{CBE65276-8C1B-4E39-A20F-A4408654EA2C}" type="pres">
      <dgm:prSet presAssocID="{F9629492-2D8A-41BC-AC68-701932D9EC4D}" presName="nodeTx" presStyleLbl="node1" presStyleIdx="3" presStyleCnt="4">
        <dgm:presLayoutVars>
          <dgm:bulletEnabled val="1"/>
        </dgm:presLayoutVars>
      </dgm:prSet>
      <dgm:spPr/>
    </dgm:pt>
    <dgm:pt modelId="{025834E6-0F84-4BED-B1A8-5EA498B36E6C}" type="pres">
      <dgm:prSet presAssocID="{F9629492-2D8A-41BC-AC68-701932D9EC4D}" presName="invisiNode" presStyleLbl="node1" presStyleIdx="3" presStyleCnt="4"/>
      <dgm:spPr/>
    </dgm:pt>
    <dgm:pt modelId="{2B4C6477-FC7B-4F2D-A328-D147C2676B44}" type="pres">
      <dgm:prSet presAssocID="{F9629492-2D8A-41BC-AC68-701932D9EC4D}" presName="imagNode" presStyleLbl="fgImgPlace1" presStyleIdx="3" presStyleCnt="4"/>
      <dgm:spPr>
        <a:solidFill>
          <a:schemeClr val="bg1"/>
        </a:solidFill>
      </dgm:spPr>
    </dgm:pt>
  </dgm:ptLst>
  <dgm:cxnLst>
    <dgm:cxn modelId="{D4EEA900-C417-4555-A544-582E6A93EBCE}" type="presOf" srcId="{E9C2C265-8CFB-4AEE-B44E-09B77070DC17}" destId="{A7261469-9546-4897-9745-4BA96939631C}" srcOrd="0" destOrd="0" presId="urn:microsoft.com/office/officeart/2005/8/layout/hList7"/>
    <dgm:cxn modelId="{F0E26D0E-F872-45D6-A33A-CA40192BFDA2}" type="presOf" srcId="{F9629492-2D8A-41BC-AC68-701932D9EC4D}" destId="{CBE65276-8C1B-4E39-A20F-A4408654EA2C}" srcOrd="1" destOrd="0" presId="urn:microsoft.com/office/officeart/2005/8/layout/hList7"/>
    <dgm:cxn modelId="{8AA00717-086C-4E2C-9056-60764386B9D0}" type="presOf" srcId="{F9629492-2D8A-41BC-AC68-701932D9EC4D}" destId="{6A2EF4C0-24B2-426B-8FB0-AA8116AB2CD7}" srcOrd="0" destOrd="0" presId="urn:microsoft.com/office/officeart/2005/8/layout/hList7"/>
    <dgm:cxn modelId="{5C74C52C-8661-4BC8-A6DA-245ED3637DF1}" type="presOf" srcId="{B2B53113-223C-4C96-8B53-3E4E1BFBDE6E}" destId="{9608E6E1-B43F-42BC-9F5E-99E5CF23F73E}" srcOrd="0" destOrd="0" presId="urn:microsoft.com/office/officeart/2005/8/layout/hList7"/>
    <dgm:cxn modelId="{45CC7837-A2B7-40BE-AEB8-ADF0C1496FF6}" srcId="{B2B53113-223C-4C96-8B53-3E4E1BFBDE6E}" destId="{AF90B6D7-A152-46B3-BD64-846F7798EB72}" srcOrd="0" destOrd="0" parTransId="{618AAAB5-3769-437C-B3F6-0ED212C3A701}" sibTransId="{E9C2C265-8CFB-4AEE-B44E-09B77070DC17}"/>
    <dgm:cxn modelId="{705A723C-54B8-4727-84CB-6E7DE4AA9707}" type="presOf" srcId="{AF90B6D7-A152-46B3-BD64-846F7798EB72}" destId="{93AF59E6-3866-4FA8-AE9E-7E90D620D7DF}" srcOrd="0" destOrd="0" presId="urn:microsoft.com/office/officeart/2005/8/layout/hList7"/>
    <dgm:cxn modelId="{4BC38F4D-667F-4F77-89CF-75671BBFA6F0}" type="presOf" srcId="{E96E81D5-F97A-4B2F-90B1-63013F1AE951}" destId="{D9536FF3-4CE4-485A-A473-440B7EA6BACB}" srcOrd="0" destOrd="0" presId="urn:microsoft.com/office/officeart/2005/8/layout/hList7"/>
    <dgm:cxn modelId="{0059214F-0FB5-402A-8A9D-C6B66757BF2E}" srcId="{B2B53113-223C-4C96-8B53-3E4E1BFBDE6E}" destId="{E96E81D5-F97A-4B2F-90B1-63013F1AE951}" srcOrd="1" destOrd="0" parTransId="{7F313E0C-32FA-400B-AF37-CE1F179C4E82}" sibTransId="{B71237C4-14F6-4F2E-8445-EB1EBF080C7C}"/>
    <dgm:cxn modelId="{2EA16592-ACBA-4B62-98E2-23DE2D1A850B}" type="presOf" srcId="{AF90B6D7-A152-46B3-BD64-846F7798EB72}" destId="{5ECD7642-39ED-4AD1-BC63-19047E615DCF}" srcOrd="1" destOrd="0" presId="urn:microsoft.com/office/officeart/2005/8/layout/hList7"/>
    <dgm:cxn modelId="{C2716F96-2B03-403D-9F9E-08940A8E8F41}" srcId="{B2B53113-223C-4C96-8B53-3E4E1BFBDE6E}" destId="{F9629492-2D8A-41BC-AC68-701932D9EC4D}" srcOrd="3" destOrd="0" parTransId="{96C06388-37CB-41ED-93CA-D57C9BB26176}" sibTransId="{88444BF4-4DFC-4D42-A94A-503182E1BDD3}"/>
    <dgm:cxn modelId="{D8129EA0-0BE6-48A5-9238-360E39FB14CB}" type="presOf" srcId="{B71237C4-14F6-4F2E-8445-EB1EBF080C7C}" destId="{721D53E1-58DC-4B8E-A64F-E146CFE735A3}" srcOrd="0" destOrd="0" presId="urn:microsoft.com/office/officeart/2005/8/layout/hList7"/>
    <dgm:cxn modelId="{B77809AB-0135-485E-A8F7-59B8260A29EB}" type="presOf" srcId="{2381BAFC-B1E6-4AB1-AE07-2E62A515C727}" destId="{B99CAC2E-6702-484C-B275-9461BF3C21A5}" srcOrd="0" destOrd="0" presId="urn:microsoft.com/office/officeart/2005/8/layout/hList7"/>
    <dgm:cxn modelId="{460E0BB4-3FC2-4A58-94BF-9F065CC70FF2}" srcId="{B2B53113-223C-4C96-8B53-3E4E1BFBDE6E}" destId="{2381BAFC-B1E6-4AB1-AE07-2E62A515C727}" srcOrd="2" destOrd="0" parTransId="{359D5DD5-88D2-4A28-9D08-EF495A91DB9B}" sibTransId="{9FB9EE76-DF64-485C-BC81-5EA4E644163D}"/>
    <dgm:cxn modelId="{FFF272C7-34AD-4F98-8849-75453B4E2FDF}" type="presOf" srcId="{2381BAFC-B1E6-4AB1-AE07-2E62A515C727}" destId="{0A542127-EAA9-45E4-9C36-3DDEA2499F57}" srcOrd="1" destOrd="0" presId="urn:microsoft.com/office/officeart/2005/8/layout/hList7"/>
    <dgm:cxn modelId="{06CC73D3-C162-4889-B65E-BE2899A8BB02}" type="presOf" srcId="{E96E81D5-F97A-4B2F-90B1-63013F1AE951}" destId="{34F9C20E-AFB9-4B55-A708-CC21CA6DE192}" srcOrd="1" destOrd="0" presId="urn:microsoft.com/office/officeart/2005/8/layout/hList7"/>
    <dgm:cxn modelId="{5D1779D8-6157-4B6F-A893-62F3C22701F6}" type="presOf" srcId="{9FB9EE76-DF64-485C-BC81-5EA4E644163D}" destId="{FE60EBBA-476C-410E-9E7D-4A99AC05A4A7}" srcOrd="0" destOrd="0" presId="urn:microsoft.com/office/officeart/2005/8/layout/hList7"/>
    <dgm:cxn modelId="{AD4C662C-1AB9-4CF1-80A4-FF8F36ADC087}" type="presParOf" srcId="{9608E6E1-B43F-42BC-9F5E-99E5CF23F73E}" destId="{867F1B35-2B7C-4D04-BE24-E68332FC9546}" srcOrd="0" destOrd="0" presId="urn:microsoft.com/office/officeart/2005/8/layout/hList7"/>
    <dgm:cxn modelId="{6F7F7BC1-A618-4587-9C45-74868A7308B7}" type="presParOf" srcId="{9608E6E1-B43F-42BC-9F5E-99E5CF23F73E}" destId="{19D430EA-5B03-4C96-8EB9-61C0F7ADCDD1}" srcOrd="1" destOrd="0" presId="urn:microsoft.com/office/officeart/2005/8/layout/hList7"/>
    <dgm:cxn modelId="{FF5EF1CF-CA95-455D-A856-8CBF494B0799}" type="presParOf" srcId="{19D430EA-5B03-4C96-8EB9-61C0F7ADCDD1}" destId="{AA45B563-E2A3-4A0A-B875-E6077CE98972}" srcOrd="0" destOrd="0" presId="urn:microsoft.com/office/officeart/2005/8/layout/hList7"/>
    <dgm:cxn modelId="{76F98B4A-13B9-4E54-91DF-D4D99546E20D}" type="presParOf" srcId="{AA45B563-E2A3-4A0A-B875-E6077CE98972}" destId="{93AF59E6-3866-4FA8-AE9E-7E90D620D7DF}" srcOrd="0" destOrd="0" presId="urn:microsoft.com/office/officeart/2005/8/layout/hList7"/>
    <dgm:cxn modelId="{A13C989C-CE02-4C84-A446-9B9D73C7CDEC}" type="presParOf" srcId="{AA45B563-E2A3-4A0A-B875-E6077CE98972}" destId="{5ECD7642-39ED-4AD1-BC63-19047E615DCF}" srcOrd="1" destOrd="0" presId="urn:microsoft.com/office/officeart/2005/8/layout/hList7"/>
    <dgm:cxn modelId="{D00E36C4-B385-42BA-82B3-4C5ACEE4AF0E}" type="presParOf" srcId="{AA45B563-E2A3-4A0A-B875-E6077CE98972}" destId="{CC146E1F-C41F-4250-B750-4DEE9E66141C}" srcOrd="2" destOrd="0" presId="urn:microsoft.com/office/officeart/2005/8/layout/hList7"/>
    <dgm:cxn modelId="{FEE56345-65E9-4CC7-9DB6-BD7B9CF43E88}" type="presParOf" srcId="{AA45B563-E2A3-4A0A-B875-E6077CE98972}" destId="{02BF3024-35E4-4CBC-A9CC-73A05E299669}" srcOrd="3" destOrd="0" presId="urn:microsoft.com/office/officeart/2005/8/layout/hList7"/>
    <dgm:cxn modelId="{D991E213-6E7B-48D1-AA7C-A4C81896B460}" type="presParOf" srcId="{19D430EA-5B03-4C96-8EB9-61C0F7ADCDD1}" destId="{A7261469-9546-4897-9745-4BA96939631C}" srcOrd="1" destOrd="0" presId="urn:microsoft.com/office/officeart/2005/8/layout/hList7"/>
    <dgm:cxn modelId="{584C6B4A-FA12-4899-BA59-29FE060CCBCD}" type="presParOf" srcId="{19D430EA-5B03-4C96-8EB9-61C0F7ADCDD1}" destId="{FC2E76C6-7A2E-4D1B-832F-A76717BEC2F0}" srcOrd="2" destOrd="0" presId="urn:microsoft.com/office/officeart/2005/8/layout/hList7"/>
    <dgm:cxn modelId="{ABFA5BBA-4AB8-41B2-B14E-6F36F97A9770}" type="presParOf" srcId="{FC2E76C6-7A2E-4D1B-832F-A76717BEC2F0}" destId="{D9536FF3-4CE4-485A-A473-440B7EA6BACB}" srcOrd="0" destOrd="0" presId="urn:microsoft.com/office/officeart/2005/8/layout/hList7"/>
    <dgm:cxn modelId="{43963D9B-852C-4FF3-9D53-951B7760260E}" type="presParOf" srcId="{FC2E76C6-7A2E-4D1B-832F-A76717BEC2F0}" destId="{34F9C20E-AFB9-4B55-A708-CC21CA6DE192}" srcOrd="1" destOrd="0" presId="urn:microsoft.com/office/officeart/2005/8/layout/hList7"/>
    <dgm:cxn modelId="{90E46EAD-315B-4173-94C7-A004A45760F3}" type="presParOf" srcId="{FC2E76C6-7A2E-4D1B-832F-A76717BEC2F0}" destId="{276C3C85-8E56-4BCC-93B7-D864F1028F07}" srcOrd="2" destOrd="0" presId="urn:microsoft.com/office/officeart/2005/8/layout/hList7"/>
    <dgm:cxn modelId="{3B0EBAAD-0A24-4B73-8408-14657251C47E}" type="presParOf" srcId="{FC2E76C6-7A2E-4D1B-832F-A76717BEC2F0}" destId="{F838904B-D2B7-4686-8396-857395AFDB61}" srcOrd="3" destOrd="0" presId="urn:microsoft.com/office/officeart/2005/8/layout/hList7"/>
    <dgm:cxn modelId="{58CD058A-DFF8-4847-81DE-6489390CD392}" type="presParOf" srcId="{19D430EA-5B03-4C96-8EB9-61C0F7ADCDD1}" destId="{721D53E1-58DC-4B8E-A64F-E146CFE735A3}" srcOrd="3" destOrd="0" presId="urn:microsoft.com/office/officeart/2005/8/layout/hList7"/>
    <dgm:cxn modelId="{8E94A6CF-5AAA-4673-B9D6-60AC0CC0EB44}" type="presParOf" srcId="{19D430EA-5B03-4C96-8EB9-61C0F7ADCDD1}" destId="{F6F74876-E363-437B-A054-73E54096FA86}" srcOrd="4" destOrd="0" presId="urn:microsoft.com/office/officeart/2005/8/layout/hList7"/>
    <dgm:cxn modelId="{DB14E5E7-3A9B-4B26-B8CF-C02A822D65BC}" type="presParOf" srcId="{F6F74876-E363-437B-A054-73E54096FA86}" destId="{B99CAC2E-6702-484C-B275-9461BF3C21A5}" srcOrd="0" destOrd="0" presId="urn:microsoft.com/office/officeart/2005/8/layout/hList7"/>
    <dgm:cxn modelId="{5D5CF660-B566-41A1-BA8C-AF19EA96B65A}" type="presParOf" srcId="{F6F74876-E363-437B-A054-73E54096FA86}" destId="{0A542127-EAA9-45E4-9C36-3DDEA2499F57}" srcOrd="1" destOrd="0" presId="urn:microsoft.com/office/officeart/2005/8/layout/hList7"/>
    <dgm:cxn modelId="{6F32F0C7-008B-4352-B9BA-B96267C72363}" type="presParOf" srcId="{F6F74876-E363-437B-A054-73E54096FA86}" destId="{5EF0525D-CA45-4660-BA35-AFE41500C9C3}" srcOrd="2" destOrd="0" presId="urn:microsoft.com/office/officeart/2005/8/layout/hList7"/>
    <dgm:cxn modelId="{E5D4BCBC-281F-4B5A-8134-302267588C4C}" type="presParOf" srcId="{F6F74876-E363-437B-A054-73E54096FA86}" destId="{51E9239D-7A06-4898-B966-3DA41D910E99}" srcOrd="3" destOrd="0" presId="urn:microsoft.com/office/officeart/2005/8/layout/hList7"/>
    <dgm:cxn modelId="{F5FDEC73-D33E-40C0-B576-8F6C870DFA75}" type="presParOf" srcId="{19D430EA-5B03-4C96-8EB9-61C0F7ADCDD1}" destId="{FE60EBBA-476C-410E-9E7D-4A99AC05A4A7}" srcOrd="5" destOrd="0" presId="urn:microsoft.com/office/officeart/2005/8/layout/hList7"/>
    <dgm:cxn modelId="{C6121B6E-4075-4FA4-86F8-DB21D88D453F}" type="presParOf" srcId="{19D430EA-5B03-4C96-8EB9-61C0F7ADCDD1}" destId="{309029F9-B0B3-4BF4-8ECC-6BBDB3FB12A0}" srcOrd="6" destOrd="0" presId="urn:microsoft.com/office/officeart/2005/8/layout/hList7"/>
    <dgm:cxn modelId="{35FFED24-9234-425E-9DEF-38F7562458FE}" type="presParOf" srcId="{309029F9-B0B3-4BF4-8ECC-6BBDB3FB12A0}" destId="{6A2EF4C0-24B2-426B-8FB0-AA8116AB2CD7}" srcOrd="0" destOrd="0" presId="urn:microsoft.com/office/officeart/2005/8/layout/hList7"/>
    <dgm:cxn modelId="{9B731E1F-DA40-4A74-BD42-FAD7A6312911}" type="presParOf" srcId="{309029F9-B0B3-4BF4-8ECC-6BBDB3FB12A0}" destId="{CBE65276-8C1B-4E39-A20F-A4408654EA2C}" srcOrd="1" destOrd="0" presId="urn:microsoft.com/office/officeart/2005/8/layout/hList7"/>
    <dgm:cxn modelId="{A4B96A1D-DE08-49B9-A621-117CE59EDC44}" type="presParOf" srcId="{309029F9-B0B3-4BF4-8ECC-6BBDB3FB12A0}" destId="{025834E6-0F84-4BED-B1A8-5EA498B36E6C}" srcOrd="2" destOrd="0" presId="urn:microsoft.com/office/officeart/2005/8/layout/hList7"/>
    <dgm:cxn modelId="{C9F32F60-F2E3-4D65-997C-BF16F1783FAD}" type="presParOf" srcId="{309029F9-B0B3-4BF4-8ECC-6BBDB3FB12A0}" destId="{2B4C6477-FC7B-4F2D-A328-D147C2676B4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F59E6-3866-4FA8-AE9E-7E90D620D7DF}">
      <dsp:nvSpPr>
        <dsp:cNvPr id="0" name=""/>
        <dsp:cNvSpPr/>
      </dsp:nvSpPr>
      <dsp:spPr>
        <a:xfrm>
          <a:off x="2200" y="0"/>
          <a:ext cx="2306960" cy="40203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To focus resources on healthcare internal audit and grow membership by 5% in 1.5 years and 10% by 2025, with a retention rate of 90%.</a:t>
          </a:r>
        </a:p>
      </dsp:txBody>
      <dsp:txXfrm>
        <a:off x="2200" y="1608151"/>
        <a:ext cx="2306960" cy="1608151"/>
      </dsp:txXfrm>
    </dsp:sp>
    <dsp:sp modelId="{02BF3024-35E4-4CBC-A9CC-73A05E299669}">
      <dsp:nvSpPr>
        <dsp:cNvPr id="0" name=""/>
        <dsp:cNvSpPr/>
      </dsp:nvSpPr>
      <dsp:spPr>
        <a:xfrm>
          <a:off x="486287" y="241222"/>
          <a:ext cx="1338786" cy="133878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36FF3-4CE4-485A-A473-440B7EA6BACB}">
      <dsp:nvSpPr>
        <dsp:cNvPr id="0" name=""/>
        <dsp:cNvSpPr/>
      </dsp:nvSpPr>
      <dsp:spPr>
        <a:xfrm>
          <a:off x="2378369" y="0"/>
          <a:ext cx="2306960" cy="40203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To complete exam preparation materials by 2025.</a:t>
          </a:r>
        </a:p>
      </dsp:txBody>
      <dsp:txXfrm>
        <a:off x="2378369" y="1608151"/>
        <a:ext cx="2306960" cy="1608151"/>
      </dsp:txXfrm>
    </dsp:sp>
    <dsp:sp modelId="{F838904B-D2B7-4686-8396-857395AFDB61}">
      <dsp:nvSpPr>
        <dsp:cNvPr id="0" name=""/>
        <dsp:cNvSpPr/>
      </dsp:nvSpPr>
      <dsp:spPr>
        <a:xfrm>
          <a:off x="2862456" y="241222"/>
          <a:ext cx="1338786" cy="133878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CAC2E-6702-484C-B275-9461BF3C21A5}">
      <dsp:nvSpPr>
        <dsp:cNvPr id="0" name=""/>
        <dsp:cNvSpPr/>
      </dsp:nvSpPr>
      <dsp:spPr>
        <a:xfrm>
          <a:off x="4754538" y="0"/>
          <a:ext cx="2306960" cy="40203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To develop and launch communication strategy for educational programming and evaluate progress by 2025. </a:t>
          </a:r>
        </a:p>
      </dsp:txBody>
      <dsp:txXfrm>
        <a:off x="4754538" y="1608151"/>
        <a:ext cx="2306960" cy="1608151"/>
      </dsp:txXfrm>
    </dsp:sp>
    <dsp:sp modelId="{51E9239D-7A06-4898-B966-3DA41D910E99}">
      <dsp:nvSpPr>
        <dsp:cNvPr id="0" name=""/>
        <dsp:cNvSpPr/>
      </dsp:nvSpPr>
      <dsp:spPr>
        <a:xfrm>
          <a:off x="5238625" y="241222"/>
          <a:ext cx="1338786" cy="133878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EF4C0-24B2-426B-8FB0-AA8116AB2CD7}">
      <dsp:nvSpPr>
        <dsp:cNvPr id="0" name=""/>
        <dsp:cNvSpPr/>
      </dsp:nvSpPr>
      <dsp:spPr>
        <a:xfrm>
          <a:off x="7130707" y="0"/>
          <a:ext cx="2306960" cy="40203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To develop three strategic alliances by 2025. </a:t>
          </a:r>
        </a:p>
      </dsp:txBody>
      <dsp:txXfrm>
        <a:off x="7130707" y="1608151"/>
        <a:ext cx="2306960" cy="1608151"/>
      </dsp:txXfrm>
    </dsp:sp>
    <dsp:sp modelId="{2B4C6477-FC7B-4F2D-A328-D147C2676B44}">
      <dsp:nvSpPr>
        <dsp:cNvPr id="0" name=""/>
        <dsp:cNvSpPr/>
      </dsp:nvSpPr>
      <dsp:spPr>
        <a:xfrm>
          <a:off x="7614794" y="241222"/>
          <a:ext cx="1338786" cy="133878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F1B35-2B7C-4D04-BE24-E68332FC9546}">
      <dsp:nvSpPr>
        <dsp:cNvPr id="0" name=""/>
        <dsp:cNvSpPr/>
      </dsp:nvSpPr>
      <dsp:spPr>
        <a:xfrm>
          <a:off x="379071" y="3246293"/>
          <a:ext cx="8684679" cy="603056"/>
        </a:xfrm>
        <a:prstGeom prst="leftRightArrow">
          <a:avLst/>
        </a:prstGeom>
        <a:solidFill>
          <a:srgbClr val="DA2E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9B054-20FA-4089-B801-7D3B7A30879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A49-8FCD-45AF-8F4F-B0FA2622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4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83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28E01-BABC-326B-7ED0-95779CFC4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5B3485-6C98-056B-168E-3D62E9250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7E942-7514-F505-4D25-0EDA10DF1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3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C132-84C5-A9AD-7666-22095BD6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A4D59-5042-AF20-2040-FDD142D49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0118D-863A-7F9B-DBEC-2C05EF5CE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28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0B7F-87B1-0F41-754E-22D5060C1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AA2F4-FC98-3431-3B24-433976614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34A81-3A42-B097-6D4C-538662EFD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1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C064-C144-0708-664B-F83E2226E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B64D2-036C-241C-325B-52B321940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0AC137-8F0F-BD9D-7F3D-5E6E5EF93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0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6821-4F75-D6A5-9A85-A9BDF0EA4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E2208-204F-0574-1570-F5978C893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82D23-3F0C-81BA-018F-E315186F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F2C-C6AE-1A9A-045F-0C5B1581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04A7-FCE1-38A4-810E-B5A85016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96EF-C243-6DA7-4163-BD7DCAE1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59F5D-7901-2E4B-C896-42C5EA500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FE8B-EE3B-A4B7-E96C-80128A5E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3BB38-B8A9-6FB1-3AA5-C9F49DFA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B333D-8277-FFAF-CC68-4A42F46D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821DF-50D8-69BB-1AD2-9930D2253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16838-3EC0-C762-E218-74BDEE3E6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A408E-6069-B631-1DE7-B2777E28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17684-3424-789B-B67E-358808C0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04DC4-ACE0-673D-E709-5D79EF01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63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mountains in the background&#10;&#10;Description automatically generated">
            <a:extLst>
              <a:ext uri="{FF2B5EF4-FFF2-40B4-BE49-F238E27FC236}">
                <a16:creationId xmlns:a16="http://schemas.microsoft.com/office/drawing/2014/main" id="{C543E0B4-4972-422B-0A65-847392450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7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2333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0881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0237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57522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4213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649273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7839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E12E-FABF-DE15-BCED-70118DBF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80B9E-324F-37F7-5150-40171067D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A0750-D354-D2FD-054F-033E50F8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B8C-E6AA-8C01-3A42-F000A3B4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4EB3-D547-1A9A-19CD-09F87690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1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4941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1400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2823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39746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55526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828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4248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93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mountains in the background&#10;&#10;Description automatically generated">
            <a:extLst>
              <a:ext uri="{FF2B5EF4-FFF2-40B4-BE49-F238E27FC236}">
                <a16:creationId xmlns:a16="http://schemas.microsoft.com/office/drawing/2014/main" id="{C543E0B4-4972-422B-0A65-847392450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0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89810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FB49-7385-03F5-3E5B-28BD9DC0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9C434-3B7E-543A-9AC2-107BB13B7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700B-1B91-4985-0066-13D26F65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0A72E-5DE2-E002-87B7-B18190DE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C3C2-56F6-7E87-5F90-78ED56AC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3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47220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03720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43921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49992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9321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31547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1550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77329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39408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891590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D126-CFBC-6445-D06D-6D2D8661F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A48A-9B3B-4601-6DE8-9E3E2B99D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A7172-E53D-697B-0EC8-77131A5C9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EA276-1EDF-41FB-ED99-A4331A74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A2B9F-30DF-43C9-6DEA-DB7483C3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0A8B6-78D6-2F56-B9F6-320ADB68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2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48922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0744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20725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at night&#10;&#10;Description automatically generated">
            <a:extLst>
              <a:ext uri="{FF2B5EF4-FFF2-40B4-BE49-F238E27FC236}">
                <a16:creationId xmlns:a16="http://schemas.microsoft.com/office/drawing/2014/main" id="{70EB12C5-3334-2EEC-32DB-995E366F3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3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5CEE5-9F06-4198-FDE2-CFB3F03A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0FF48-3AD3-5462-C325-7B6B9ED8C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5BB8B-61EA-ADC3-0160-3D19760E4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6391A-5F15-91E2-8840-3592AB169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A19C9-A939-DCBC-4BC3-FC0439DA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691996-462C-E3BF-E11D-29691B2E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31EC2-351E-2394-FBF2-79D2E539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23D6F-F592-6BDF-47DC-EB3DAEF5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9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0DC7-8E9E-43C4-A6BD-D9BCBF2A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C7EF2-74FF-0C04-A423-CF32A8AD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05F7F-F6F0-27CB-E4D9-26111E7D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00CCF-5A71-AE91-1C55-9190CD47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06A9C-96D4-523F-D7EB-3A4FB7AF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6720A-227E-F7A4-A39B-F9739BD2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3359B-3357-3BC5-103C-51AEAC37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3D28-47B3-8A02-86E7-20000D33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FE052-0EE6-655F-C4CE-CCE62818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08673-D16C-CE22-C61F-9594838D3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B8C6B-9360-44E5-F5D0-020D95FE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24FFC-CEC9-DC91-1502-636ED0D0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7FEB5-40FA-A95E-FE93-EA07A9F2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4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AF81-049D-DD6C-9267-96B2E7BF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54127-DFEF-0FA9-E438-71EA43DA7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DEE6E-5DAE-A023-6C39-E4A3C6B0C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F8C5D-CE55-1487-CB53-FECDA935F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8B609-9A65-E997-0175-4738A6EF1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1F06E-C54F-B8D0-6F25-D2DAD37F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9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BFEBA-D72B-0BAA-7A55-6EFA6BAF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80B4E-D507-ED50-E1C9-365447AC3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98AB4-5A1A-A285-8DCF-A25614D9F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12865F-3663-45CD-9C0C-DFF28B662C26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18322-6F6F-8F8C-1D8E-786FB801F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C8C31-83D0-1FAB-60A1-8BC42298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4F3140-3B45-4F31-A599-D29F9BFD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14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93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2.svg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0.svg"/><Relationship Id="rId5" Type="http://schemas.openxmlformats.org/officeDocument/2006/relationships/diagramData" Target="../diagrams/data1.xml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microsoft.com/office/2007/relationships/diagramDrawing" Target="../diagrams/drawing1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hia.org/about-chiap-certification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hia.org/about-chiap-certification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bpe.org/blog/2020/10/02/the-2021-azbee-awards-opens-for-entry-on-november-2/?fbclid=IwAR2Yvegt6hE0R2aQLJSvx78qEHsHPAGoW_SpEPgg4r0db9Yxasn2Z2QZzp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bpe.org/blog/2020/10/02/the-2021-azbee-awards-opens-for-entry-on-november-2/?fbclid=IwAR2Yvegt6hE0R2aQLJSvx78qEHsHPAGoW_SpEPgg4r0db9Yxasn2Z2QZzp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g"/><Relationship Id="rId11" Type="http://schemas.openxmlformats.org/officeDocument/2006/relationships/image" Target="../media/image5.jpe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8LNDMK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5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83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B590C-2A74-9E50-87EA-93869A5C7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85167-F494-01F2-CC5B-03A9976A66D4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 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25C7D11-09B8-F753-CC85-077E7BE57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2236641F-42DF-C518-EF91-1D7C5F85A3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173228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Strategic Objectives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DAD0DE-DE8D-0EF5-9A88-0E565489AEF1}"/>
              </a:ext>
            </a:extLst>
          </p:cNvPr>
          <p:cNvGrpSpPr/>
          <p:nvPr/>
        </p:nvGrpSpPr>
        <p:grpSpPr>
          <a:xfrm>
            <a:off x="1212574" y="2022613"/>
            <a:ext cx="9439869" cy="4020379"/>
            <a:chOff x="877239" y="1560443"/>
            <a:chExt cx="10437522" cy="3987026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51FC1A9F-459D-B410-B1E0-4FE71454C80F}"/>
                </a:ext>
              </a:extLst>
            </p:cNvPr>
            <p:cNvGraphicFramePr/>
            <p:nvPr/>
          </p:nvGraphicFramePr>
          <p:xfrm>
            <a:off x="877239" y="1560443"/>
            <a:ext cx="10437522" cy="39870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6" name="Graphic 5" descr="Group of women with solid fill">
              <a:extLst>
                <a:ext uri="{FF2B5EF4-FFF2-40B4-BE49-F238E27FC236}">
                  <a16:creationId xmlns:a16="http://schemas.microsoft.com/office/drawing/2014/main" id="{FB1153D3-1057-8DD1-EB47-83A31AD5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02904" y="1971606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Teacher with solid fill">
              <a:extLst>
                <a:ext uri="{FF2B5EF4-FFF2-40B4-BE49-F238E27FC236}">
                  <a16:creationId xmlns:a16="http://schemas.microsoft.com/office/drawing/2014/main" id="{F8737385-F152-AB52-2DA7-646F7A91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77139" y="2026988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Marketing with solid fill">
              <a:extLst>
                <a:ext uri="{FF2B5EF4-FFF2-40B4-BE49-F238E27FC236}">
                  <a16:creationId xmlns:a16="http://schemas.microsoft.com/office/drawing/2014/main" id="{3C4E19DC-932F-465C-1232-26BFC2139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00463" y="202698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Boardroom with solid fill">
              <a:extLst>
                <a:ext uri="{FF2B5EF4-FFF2-40B4-BE49-F238E27FC236}">
                  <a16:creationId xmlns:a16="http://schemas.microsoft.com/office/drawing/2014/main" id="{776582E0-628C-77E4-1D11-E580F9C71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574696" y="204686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2162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E54C7-7277-52A1-A327-FB29DCA2D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EB19C2-A3B5-3AC0-9EDB-D44D2059764C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 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62F769A-1705-BBE0-0E2E-FAAF1179C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CA82505D-1058-3EA6-28E4-B5A431A6E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173228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Looking Ahead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8EC2-47F8-16BD-8BA2-276E78D17609}"/>
              </a:ext>
            </a:extLst>
          </p:cNvPr>
          <p:cNvSpPr txBox="1"/>
          <p:nvPr/>
        </p:nvSpPr>
        <p:spPr>
          <a:xfrm>
            <a:off x="795131" y="1578725"/>
            <a:ext cx="10793619" cy="41083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20" tIns="22860" rIns="45720" bIns="22860" anchor="t">
            <a:spAutoFit/>
          </a:bodyPr>
          <a:lstStyle/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b="1" dirty="0">
                <a:solidFill>
                  <a:prstClr val="black"/>
                </a:solidFill>
                <a:latin typeface="Arial"/>
                <a:cs typeface="Arial"/>
              </a:rPr>
              <a:t>2025 Southern California Regional</a:t>
            </a: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dirty="0">
                <a:solidFill>
                  <a:prstClr val="black"/>
                </a:solidFill>
                <a:latin typeface="Arial"/>
                <a:cs typeface="Arial"/>
              </a:rPr>
              <a:t>San Diego, CA - Thursday, October 2, 2025, 8:00 AM – 5:00 PM </a:t>
            </a: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endParaRPr lang="en-US" sz="1900" strike="sngStrik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b="1" dirty="0">
                <a:solidFill>
                  <a:prstClr val="black"/>
                </a:solidFill>
                <a:latin typeface="Arial"/>
                <a:cs typeface="Arial"/>
              </a:rPr>
              <a:t>2025 Southern California Audit Leaders Roundtable</a:t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solidFill>
                  <a:prstClr val="black"/>
                </a:solidFill>
                <a:latin typeface="Arial"/>
                <a:cs typeface="Arial"/>
              </a:rPr>
              <a:t>San Diego, CA -  Friday, October 3, 2025, 8:00 AM – 12:00 PM</a:t>
            </a: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endParaRPr lang="en-US" sz="1900" b="1" strike="sngStrik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b="1" dirty="0">
                <a:solidFill>
                  <a:prstClr val="black"/>
                </a:solidFill>
                <a:latin typeface="Arial"/>
                <a:cs typeface="Arial"/>
              </a:rPr>
              <a:t>2025 AHIA Virtual Conference</a:t>
            </a:r>
            <a:b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 dirty="0">
                <a:solidFill>
                  <a:prstClr val="black"/>
                </a:solidFill>
                <a:latin typeface="Arial"/>
                <a:cs typeface="Arial"/>
              </a:rPr>
              <a:t>The Best of Denver</a:t>
            </a:r>
            <a:endParaRPr lang="en-US"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dirty="0">
                <a:solidFill>
                  <a:prstClr val="black"/>
                </a:solidFill>
                <a:latin typeface="Arial"/>
                <a:cs typeface="Arial"/>
              </a:rPr>
              <a:t>November 12-13, 2025 </a:t>
            </a:r>
            <a:endParaRPr lang="en-US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endParaRPr lang="en-US" sz="1900" strike="sngStrik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b="1" dirty="0">
                <a:solidFill>
                  <a:prstClr val="black"/>
                </a:solidFill>
                <a:latin typeface="Arial"/>
                <a:cs typeface="Arial"/>
              </a:rPr>
              <a:t>45</a:t>
            </a:r>
            <a:r>
              <a:rPr lang="en-US" sz="1900" b="1" baseline="30000" dirty="0">
                <a:solidFill>
                  <a:prstClr val="black"/>
                </a:solidFill>
                <a:latin typeface="Arial"/>
                <a:cs typeface="Arial"/>
              </a:rPr>
              <a:t>th</a:t>
            </a:r>
            <a:r>
              <a:rPr lang="en-US" sz="1900" b="1" dirty="0">
                <a:solidFill>
                  <a:prstClr val="black"/>
                </a:solidFill>
                <a:latin typeface="Arial"/>
                <a:cs typeface="Arial"/>
              </a:rPr>
              <a:t> AHIA Annual Conference</a:t>
            </a: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To be announced</a:t>
            </a:r>
          </a:p>
          <a:p>
            <a:pPr defTabSz="457200">
              <a:lnSpc>
                <a:spcPct val="90000"/>
              </a:lnSpc>
              <a:spcBef>
                <a:spcPts val="500"/>
              </a:spcBef>
              <a:defRPr/>
            </a:pPr>
            <a:endParaRPr lang="en-US" sz="19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825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B9C5F-81C8-D28B-CB3F-C35D65B54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8D2056AE-6E91-23F6-2670-0FC9C1C4F339}"/>
              </a:ext>
            </a:extLst>
          </p:cNvPr>
          <p:cNvSpPr txBox="1">
            <a:spLocks/>
          </p:cNvSpPr>
          <p:nvPr/>
        </p:nvSpPr>
        <p:spPr>
          <a:xfrm>
            <a:off x="794833" y="2803239"/>
            <a:ext cx="9760524" cy="22123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lang="en-US" sz="6000" dirty="0">
                <a:solidFill>
                  <a:srgbClr val="FFFFFF"/>
                </a:solidFill>
                <a:latin typeface="Helvetica Neue"/>
              </a:rPr>
              <a:t>Committee Reports</a:t>
            </a:r>
            <a:endParaRPr kumimoji="0" lang="en-US" sz="6000" b="1" i="0" u="none" strike="noStrike" kern="1200" cap="none" spc="-1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b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</a:br>
            <a:endParaRPr kumimoji="0" lang="en-US" sz="4300" b="1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878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ACF057-0CAA-CF00-B9EE-41792D6D6C8F}"/>
              </a:ext>
            </a:extLst>
          </p:cNvPr>
          <p:cNvGrpSpPr/>
          <p:nvPr/>
        </p:nvGrpSpPr>
        <p:grpSpPr>
          <a:xfrm>
            <a:off x="603250" y="1533418"/>
            <a:ext cx="10985500" cy="836713"/>
            <a:chOff x="345108" y="30393"/>
            <a:chExt cx="4831516" cy="1210320"/>
          </a:xfrm>
          <a:solidFill>
            <a:schemeClr val="bg1">
              <a:lumMod val="85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336BDDC-67C4-6E61-4CC8-6D1B965E8B1E}"/>
                </a:ext>
              </a:extLst>
            </p:cNvPr>
            <p:cNvSpPr/>
            <p:nvPr/>
          </p:nvSpPr>
          <p:spPr>
            <a:xfrm>
              <a:off x="345108" y="30393"/>
              <a:ext cx="4831516" cy="121032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EC64BE2A-1A40-2C46-36E9-426B96DE5294}"/>
                </a:ext>
              </a:extLst>
            </p:cNvPr>
            <p:cNvSpPr txBox="1"/>
            <p:nvPr/>
          </p:nvSpPr>
          <p:spPr>
            <a:xfrm>
              <a:off x="404191" y="89476"/>
              <a:ext cx="4713350" cy="10921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310" tIns="0" rIns="91310" bIns="0" numCol="1" spcCol="1270" anchor="ctr" anchorCtr="0">
              <a:noAutofit/>
            </a:bodyPr>
            <a:lstStyle/>
            <a:p>
              <a:pPr defTabSz="44450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2F2F2F"/>
                  </a:solidFill>
                  <a:latin typeface="Arial"/>
                  <a:cs typeface="Arial"/>
                  <a:sym typeface="Helvetica Neue"/>
                </a:rPr>
                <a:t>MJ Schroeder</a:t>
              </a:r>
              <a:br>
                <a:rPr lang="en-US" sz="1400">
                  <a:solidFill>
                    <a:srgbClr val="2F2F2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2F2F2F"/>
                  </a:solidFill>
                  <a:latin typeface="Arial"/>
                  <a:cs typeface="Arial"/>
                  <a:sym typeface="Helvetica Neue"/>
                </a:rPr>
                <a:t>Membership &amp; Awards Committee Chair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0334A6-7809-5805-859F-69BCF52817E3}"/>
              </a:ext>
            </a:extLst>
          </p:cNvPr>
          <p:cNvGrpSpPr/>
          <p:nvPr/>
        </p:nvGrpSpPr>
        <p:grpSpPr>
          <a:xfrm>
            <a:off x="603249" y="2549255"/>
            <a:ext cx="10985500" cy="836713"/>
            <a:chOff x="345108" y="1890153"/>
            <a:chExt cx="4831516" cy="1210320"/>
          </a:xfrm>
          <a:solidFill>
            <a:schemeClr val="bg1">
              <a:lumMod val="85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A108DCD-FF5E-9B7E-F3D2-85402D34859F}"/>
                </a:ext>
              </a:extLst>
            </p:cNvPr>
            <p:cNvSpPr/>
            <p:nvPr/>
          </p:nvSpPr>
          <p:spPr>
            <a:xfrm>
              <a:off x="345108" y="1890153"/>
              <a:ext cx="4831516" cy="121032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D1F08396-CAF3-C07A-E3FD-B84713D68FDB}"/>
                </a:ext>
              </a:extLst>
            </p:cNvPr>
            <p:cNvSpPr txBox="1"/>
            <p:nvPr/>
          </p:nvSpPr>
          <p:spPr>
            <a:xfrm>
              <a:off x="404191" y="1949236"/>
              <a:ext cx="4713350" cy="10921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310" tIns="0" rIns="91310" bIns="0" numCol="1" spcCol="1270" anchor="ctr" anchorCtr="0">
              <a:noAutofit/>
            </a:bodyPr>
            <a:lstStyle/>
            <a:p>
              <a:pPr defTabSz="44450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49000"/>
                    </a:srgbClr>
                  </a:solidFill>
                  <a:latin typeface="Arial"/>
                  <a:cs typeface="Arial"/>
                  <a:sym typeface="Helvetica Neue"/>
                </a:rPr>
                <a:t>Sherry Tomaine</a:t>
              </a:r>
              <a:br>
                <a:rPr lang="en-US"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Membership &amp; Awards Committee Vice Chair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8EF0D7-5A0D-654A-7044-999903C77ED2}"/>
              </a:ext>
            </a:extLst>
          </p:cNvPr>
          <p:cNvGrpSpPr/>
          <p:nvPr/>
        </p:nvGrpSpPr>
        <p:grpSpPr>
          <a:xfrm>
            <a:off x="603249" y="3565093"/>
            <a:ext cx="10985500" cy="836713"/>
            <a:chOff x="345108" y="3749913"/>
            <a:chExt cx="4831516" cy="1210320"/>
          </a:xfrm>
          <a:solidFill>
            <a:schemeClr val="bg1">
              <a:lumMod val="85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39A4DF5-065B-1C1D-5D63-97F636636A77}"/>
                </a:ext>
              </a:extLst>
            </p:cNvPr>
            <p:cNvSpPr/>
            <p:nvPr/>
          </p:nvSpPr>
          <p:spPr>
            <a:xfrm>
              <a:off x="345108" y="3749913"/>
              <a:ext cx="4831516" cy="121032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C67D2AD-CEC3-992F-1066-4F5554388D5C}"/>
                </a:ext>
              </a:extLst>
            </p:cNvPr>
            <p:cNvSpPr txBox="1"/>
            <p:nvPr/>
          </p:nvSpPr>
          <p:spPr>
            <a:xfrm>
              <a:off x="404191" y="3808996"/>
              <a:ext cx="4713350" cy="10921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310" tIns="0" rIns="91310" bIns="0" numCol="1" spcCol="1270" anchor="ctr" anchorCtr="0">
              <a:noAutofit/>
            </a:bodyPr>
            <a:lstStyle/>
            <a:p>
              <a:pPr defTabSz="44450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49000"/>
                    </a:srgbClr>
                  </a:solidFill>
                  <a:latin typeface="Arial"/>
                  <a:cs typeface="Arial"/>
                  <a:sym typeface="Helvetica Neue"/>
                </a:rPr>
                <a:t>Shawn Stevison </a:t>
              </a:r>
              <a:br>
                <a:rPr lang="en-US"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Board Liaison</a:t>
              </a:r>
            </a:p>
          </p:txBody>
        </p:sp>
      </p:grp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FAE27F35-7A5A-FD2F-0260-8EEFF4C57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4" name="Slide Title">
            <a:extLst>
              <a:ext uri="{FF2B5EF4-FFF2-40B4-BE49-F238E27FC236}">
                <a16:creationId xmlns:a16="http://schemas.microsoft.com/office/drawing/2014/main" id="{09E7D84A-F9FF-FF97-FC87-43D2F6C4D30A}"/>
              </a:ext>
            </a:extLst>
          </p:cNvPr>
          <p:cNvSpPr txBox="1">
            <a:spLocks/>
          </p:cNvSpPr>
          <p:nvPr/>
        </p:nvSpPr>
        <p:spPr>
          <a:xfrm>
            <a:off x="868426" y="368983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219169">
              <a:defRPr>
                <a:solidFill>
                  <a:srgbClr val="FFFFFF"/>
                </a:solidFill>
              </a:defRPr>
            </a:pPr>
            <a:r>
              <a:rPr lang="en-US" sz="4250" kern="0" spc="-85">
                <a:solidFill>
                  <a:srgbClr val="FFFFFF"/>
                </a:solidFill>
                <a:latin typeface="Helvetica Neue"/>
              </a:rPr>
              <a:t>Membership &amp; Awards Committee</a:t>
            </a:r>
          </a:p>
        </p:txBody>
      </p:sp>
    </p:spTree>
    <p:extLst>
      <p:ext uri="{BB962C8B-B14F-4D97-AF65-F5344CB8AC3E}">
        <p14:creationId xmlns:p14="http://schemas.microsoft.com/office/powerpoint/2010/main" val="19501483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5408C0-4314-EF5D-3EA8-74D9D32508FC}"/>
              </a:ext>
            </a:extLst>
          </p:cNvPr>
          <p:cNvSpPr txBox="1"/>
          <p:nvPr/>
        </p:nvSpPr>
        <p:spPr>
          <a:xfrm>
            <a:off x="603250" y="1536455"/>
            <a:ext cx="10855933" cy="40857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20" tIns="22860" rIns="45720" bIns="22860" anchor="t">
            <a:spAutoFit/>
          </a:bodyPr>
          <a:lstStyle/>
          <a:p>
            <a:pPr defTabSz="1219169" hangingPunct="0"/>
            <a:r>
              <a:rPr lang="en-US" sz="1750" b="1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Mission: </a:t>
            </a:r>
            <a:r>
              <a:rPr lang="en-US" sz="1750" b="1">
                <a:solidFill>
                  <a:srgbClr val="5E5E5E">
                    <a:lumMod val="50000"/>
                  </a:srgbClr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To promote the interest of prospective members in the Association of Healthcare Internal Auditors and to maintain the interest of existing members.</a:t>
            </a:r>
          </a:p>
          <a:p>
            <a:pPr defTabSz="1219169" hangingPunct="0"/>
            <a:endParaRPr lang="en-US" sz="1750" kern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2024 – 2025 Activities: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Developed a "quick poll" process to engage membership throughout the year– sent out 7 quick polls to members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Membership growth – up 101 members since December 2023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Worked with Talley to support the standardization of membership renewals and streamlining of membership categories.</a:t>
            </a:r>
            <a:endParaRPr lang="en-US" sz="1200" kern="0">
              <a:solidFill>
                <a:srgbClr val="5E5E5E">
                  <a:lumMod val="50000"/>
                </a:srgbClr>
              </a:solidFill>
              <a:latin typeface="Helvetica Neue"/>
              <a:cs typeface="Arial" panose="020B0604020202020204" pitchFamily="34" charset="0"/>
              <a:sym typeface="Helvetica Neue"/>
            </a:endParaRP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endParaRPr lang="en-US" sz="1750" kern="0">
              <a:solidFill>
                <a:srgbClr val="5E5E5E">
                  <a:lumMod val="50000"/>
                </a:srgbClr>
              </a:solidFill>
              <a:latin typeface="Arial"/>
              <a:cs typeface="Arial"/>
              <a:sym typeface="Helvetica Neue"/>
            </a:endParaRPr>
          </a:p>
          <a:p>
            <a:pPr defTabSz="1219169" hangingPunct="0"/>
            <a:endParaRPr lang="en-US" sz="1750" kern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On Target</a:t>
            </a:r>
            <a:endParaRPr lang="en-US" sz="1750" kern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Closing the gap between healthcare auditors that are NOT members of AHIA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Volunteer tracking/recognition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Re-engagement campaign</a:t>
            </a: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335247D-4E7A-1460-CDC1-E023F8EE7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Membership &amp; Awards Committee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81920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Certification Committee</a:t>
            </a:r>
            <a:endParaRPr dirty="0"/>
          </a:p>
        </p:txBody>
      </p:sp>
      <p:pic>
        <p:nvPicPr>
          <p:cNvPr id="4" name="Picture 3" descr="A city skyline at night&#10;&#10;AI-generated content may be incorrect.">
            <a:extLst>
              <a:ext uri="{FF2B5EF4-FFF2-40B4-BE49-F238E27FC236}">
                <a16:creationId xmlns:a16="http://schemas.microsoft.com/office/drawing/2014/main" id="{76837702-B5FE-5452-EA20-04A5F08BB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76B385-6F8F-8CE5-AEB0-6825D1109777}"/>
              </a:ext>
            </a:extLst>
          </p:cNvPr>
          <p:cNvGrpSpPr/>
          <p:nvPr/>
        </p:nvGrpSpPr>
        <p:grpSpPr>
          <a:xfrm>
            <a:off x="523458" y="1747488"/>
            <a:ext cx="10458995" cy="700942"/>
            <a:chOff x="309772" y="-353585"/>
            <a:chExt cx="4336818" cy="206250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79ADE63-0F9E-63F2-02A0-93E0E990D6F5}"/>
                </a:ext>
              </a:extLst>
            </p:cNvPr>
            <p:cNvSpPr/>
            <p:nvPr/>
          </p:nvSpPr>
          <p:spPr>
            <a:xfrm>
              <a:off x="309772" y="-353585"/>
              <a:ext cx="4336818" cy="191879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900"/>
            </a:p>
          </p:txBody>
        </p:sp>
        <p:sp>
          <p:nvSpPr>
            <p:cNvPr id="17" name="Rectangle: Rounded Corners 5">
              <a:extLst>
                <a:ext uri="{FF2B5EF4-FFF2-40B4-BE49-F238E27FC236}">
                  <a16:creationId xmlns:a16="http://schemas.microsoft.com/office/drawing/2014/main" id="{B7F15F41-C35E-1118-9A8E-D52F72AD2239}"/>
                </a:ext>
              </a:extLst>
            </p:cNvPr>
            <p:cNvSpPr txBox="1"/>
            <p:nvPr/>
          </p:nvSpPr>
          <p:spPr>
            <a:xfrm>
              <a:off x="404064" y="-22545"/>
              <a:ext cx="4149482" cy="17314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Valla Wilson`</a:t>
              </a:r>
              <a:b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Committee Chair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45BC5-791D-33BD-8B42-48ABA06D6120}"/>
              </a:ext>
            </a:extLst>
          </p:cNvPr>
          <p:cNvGrpSpPr/>
          <p:nvPr/>
        </p:nvGrpSpPr>
        <p:grpSpPr>
          <a:xfrm>
            <a:off x="523458" y="2572389"/>
            <a:ext cx="10528664" cy="581207"/>
            <a:chOff x="309772" y="3080996"/>
            <a:chExt cx="4336818" cy="1918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8D0FF78-172D-EC11-EB48-459373A50A01}"/>
                </a:ext>
              </a:extLst>
            </p:cNvPr>
            <p:cNvSpPr/>
            <p:nvPr/>
          </p:nvSpPr>
          <p:spPr>
            <a:xfrm>
              <a:off x="309772" y="3080996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900"/>
            </a:p>
          </p:txBody>
        </p:sp>
        <p:sp>
          <p:nvSpPr>
            <p:cNvPr id="20" name="Rectangle: Rounded Corners 7">
              <a:extLst>
                <a:ext uri="{FF2B5EF4-FFF2-40B4-BE49-F238E27FC236}">
                  <a16:creationId xmlns:a16="http://schemas.microsoft.com/office/drawing/2014/main" id="{19239F4B-0767-C7AB-D4F7-795C9DA3DC28}"/>
                </a:ext>
              </a:extLst>
            </p:cNvPr>
            <p:cNvSpPr txBox="1"/>
            <p:nvPr/>
          </p:nvSpPr>
          <p:spPr>
            <a:xfrm>
              <a:off x="403440" y="3174663"/>
              <a:ext cx="4149482" cy="17314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lvl="0" algn="l" rtl="0"/>
              <a: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Larry Wallis</a:t>
              </a:r>
              <a:b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Committee Vice Chair 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D2142B-A9F0-148B-6408-C21FFCDF76CB}"/>
              </a:ext>
            </a:extLst>
          </p:cNvPr>
          <p:cNvGrpSpPr/>
          <p:nvPr/>
        </p:nvGrpSpPr>
        <p:grpSpPr>
          <a:xfrm>
            <a:off x="523458" y="3387092"/>
            <a:ext cx="10528664" cy="581207"/>
            <a:chOff x="338354" y="3686563"/>
            <a:chExt cx="4336818" cy="19188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B80A46D-AB14-8A1F-376E-81592F7B01BC}"/>
                </a:ext>
              </a:extLst>
            </p:cNvPr>
            <p:cNvSpPr/>
            <p:nvPr/>
          </p:nvSpPr>
          <p:spPr>
            <a:xfrm>
              <a:off x="338354" y="3686563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900"/>
            </a:p>
          </p:txBody>
        </p:sp>
        <p:sp>
          <p:nvSpPr>
            <p:cNvPr id="23" name="Rectangle: Rounded Corners 7">
              <a:extLst>
                <a:ext uri="{FF2B5EF4-FFF2-40B4-BE49-F238E27FC236}">
                  <a16:creationId xmlns:a16="http://schemas.microsoft.com/office/drawing/2014/main" id="{D49C0391-D329-D370-3E88-09F1FD7DEDA8}"/>
                </a:ext>
              </a:extLst>
            </p:cNvPr>
            <p:cNvSpPr txBox="1"/>
            <p:nvPr/>
          </p:nvSpPr>
          <p:spPr>
            <a:xfrm>
              <a:off x="403382" y="3686563"/>
              <a:ext cx="4149482" cy="1731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lvl="0" algn="l" rtl="0"/>
              <a: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Nicole Phifer</a:t>
              </a:r>
              <a:b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Candidate Application Review Subcommittee Chair 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8EC707-DAE7-5FB7-92DA-14AFF57AE6E1}"/>
              </a:ext>
            </a:extLst>
          </p:cNvPr>
          <p:cNvGrpSpPr/>
          <p:nvPr/>
        </p:nvGrpSpPr>
        <p:grpSpPr>
          <a:xfrm>
            <a:off x="523456" y="4073717"/>
            <a:ext cx="10528665" cy="581206"/>
            <a:chOff x="309772" y="132595"/>
            <a:chExt cx="4336818" cy="19188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99CF34-9CAA-C688-DCEF-3585D8B770BD}"/>
                </a:ext>
              </a:extLst>
            </p:cNvPr>
            <p:cNvSpPr/>
            <p:nvPr/>
          </p:nvSpPr>
          <p:spPr>
            <a:xfrm>
              <a:off x="309772" y="132595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900"/>
            </a:p>
          </p:txBody>
        </p:sp>
        <p:sp>
          <p:nvSpPr>
            <p:cNvPr id="26" name="Rectangle: Rounded Corners 5">
              <a:extLst>
                <a:ext uri="{FF2B5EF4-FFF2-40B4-BE49-F238E27FC236}">
                  <a16:creationId xmlns:a16="http://schemas.microsoft.com/office/drawing/2014/main" id="{716738AB-5FB9-B296-70B9-61E0B53E7271}"/>
                </a:ext>
              </a:extLst>
            </p:cNvPr>
            <p:cNvSpPr txBox="1"/>
            <p:nvPr/>
          </p:nvSpPr>
          <p:spPr>
            <a:xfrm>
              <a:off x="403440" y="226263"/>
              <a:ext cx="4149482" cy="1731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lvl="0" algn="l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Debi Weatherford</a:t>
              </a:r>
              <a:b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Item Writer Subcommittee Chair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695C4D-B52C-8B83-4C84-E6A12FD3C79E}"/>
              </a:ext>
            </a:extLst>
          </p:cNvPr>
          <p:cNvGrpSpPr/>
          <p:nvPr/>
        </p:nvGrpSpPr>
        <p:grpSpPr>
          <a:xfrm>
            <a:off x="590185" y="5739293"/>
            <a:ext cx="10528667" cy="581206"/>
            <a:chOff x="309772" y="3080996"/>
            <a:chExt cx="4336818" cy="1918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F81015-A631-F9F7-AB23-00B3F389E93E}"/>
                </a:ext>
              </a:extLst>
            </p:cNvPr>
            <p:cNvSpPr/>
            <p:nvPr/>
          </p:nvSpPr>
          <p:spPr>
            <a:xfrm>
              <a:off x="309772" y="3080996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900"/>
            </a:p>
          </p:txBody>
        </p:sp>
        <p:sp>
          <p:nvSpPr>
            <p:cNvPr id="29" name="Rectangle: Rounded Corners 7">
              <a:extLst>
                <a:ext uri="{FF2B5EF4-FFF2-40B4-BE49-F238E27FC236}">
                  <a16:creationId xmlns:a16="http://schemas.microsoft.com/office/drawing/2014/main" id="{320D2273-ED42-C987-7667-B47A3837074C}"/>
                </a:ext>
              </a:extLst>
            </p:cNvPr>
            <p:cNvSpPr txBox="1"/>
            <p:nvPr/>
          </p:nvSpPr>
          <p:spPr>
            <a:xfrm>
              <a:off x="403440" y="3174664"/>
              <a:ext cx="4149482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lvl="0" algn="l" rtl="0"/>
              <a: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Darryl Rhames</a:t>
              </a:r>
              <a:br>
                <a:rPr lang="en-US" sz="1400" b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Board Liaison 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D34D97-B5DD-4FFB-0679-79DDC768C6BD}"/>
              </a:ext>
            </a:extLst>
          </p:cNvPr>
          <p:cNvGrpSpPr/>
          <p:nvPr/>
        </p:nvGrpSpPr>
        <p:grpSpPr>
          <a:xfrm>
            <a:off x="603250" y="4827723"/>
            <a:ext cx="10515602" cy="665648"/>
            <a:chOff x="309772" y="132595"/>
            <a:chExt cx="4336818" cy="19188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4F18642-337F-4712-9F15-1C4A836EE1CD}"/>
                </a:ext>
              </a:extLst>
            </p:cNvPr>
            <p:cNvSpPr/>
            <p:nvPr/>
          </p:nvSpPr>
          <p:spPr>
            <a:xfrm>
              <a:off x="309772" y="132595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900"/>
            </a:p>
          </p:txBody>
        </p:sp>
        <p:sp>
          <p:nvSpPr>
            <p:cNvPr id="32" name="Rectangle: Rounded Corners 5">
              <a:extLst>
                <a:ext uri="{FF2B5EF4-FFF2-40B4-BE49-F238E27FC236}">
                  <a16:creationId xmlns:a16="http://schemas.microsoft.com/office/drawing/2014/main" id="{C38B0EBA-DAC3-14C8-0E7D-4FCFFD912238}"/>
                </a:ext>
              </a:extLst>
            </p:cNvPr>
            <p:cNvSpPr txBox="1"/>
            <p:nvPr/>
          </p:nvSpPr>
          <p:spPr>
            <a:xfrm>
              <a:off x="403440" y="226262"/>
              <a:ext cx="4149482" cy="1731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Lisa Litwiller</a:t>
              </a:r>
              <a:b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Preparation (Education Task Force) Chair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6006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C2E22-BECB-FF94-3884-DC66BCFA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039A4F50-CF4D-FD20-52A9-C0B7D4F93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6DD81869-36BE-D6C0-4F20-E3F713E346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Certification Committee</a:t>
            </a:r>
            <a:endParaRPr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ABADF2E-EA73-2F03-2DDF-547AD95C83C3}"/>
              </a:ext>
            </a:extLst>
          </p:cNvPr>
          <p:cNvSpPr txBox="1">
            <a:spLocks/>
          </p:cNvSpPr>
          <p:nvPr/>
        </p:nvSpPr>
        <p:spPr>
          <a:xfrm>
            <a:off x="511626" y="1736076"/>
            <a:ext cx="5458097" cy="1124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304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609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914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219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5240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828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133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438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743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FontTx/>
              <a:buNone/>
            </a:pPr>
            <a:r>
              <a:rPr lang="en-US" sz="1800" b="1" u="sng" kern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CHIAP Certifications and Renewals</a:t>
            </a:r>
            <a:endParaRPr lang="en-US" sz="1800" b="1" kern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1500" kern="0" dirty="0"/>
              <a:t>Approximately 280 Active CHIAP </a:t>
            </a:r>
            <a:r>
              <a:rPr lang="en-US" sz="1500" kern="0" dirty="0" err="1"/>
              <a:t>Certificants</a:t>
            </a:r>
            <a:endParaRPr lang="en-US" sz="1500" kern="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1500" kern="0" dirty="0"/>
              <a:t>Over 90% of the </a:t>
            </a:r>
            <a:r>
              <a:rPr lang="en-US" sz="1500" kern="0" dirty="0" err="1"/>
              <a:t>Certificants</a:t>
            </a:r>
            <a:r>
              <a:rPr lang="en-US" sz="1500" kern="0" dirty="0"/>
              <a:t> have recertified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097314-70B6-2650-0A38-64E706289472}"/>
              </a:ext>
            </a:extLst>
          </p:cNvPr>
          <p:cNvSpPr txBox="1">
            <a:spLocks/>
          </p:cNvSpPr>
          <p:nvPr/>
        </p:nvSpPr>
        <p:spPr>
          <a:xfrm>
            <a:off x="6221268" y="1688187"/>
            <a:ext cx="5640972" cy="1902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CHIAP Exam Offerings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Approximately 280 Active CHIAP </a:t>
            </a:r>
            <a:r>
              <a:rPr lang="en-US" sz="1400" dirty="0" err="1"/>
              <a:t>Certificants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On-line exams are offered twice a year for the past two years; committee will be evaluating on-demand options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Analysis of passing score completed and reaffirmed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B0ECC-4179-7D0A-2DF7-B9F919A1E191}"/>
              </a:ext>
            </a:extLst>
          </p:cNvPr>
          <p:cNvSpPr txBox="1"/>
          <p:nvPr/>
        </p:nvSpPr>
        <p:spPr>
          <a:xfrm>
            <a:off x="585652" y="3059017"/>
            <a:ext cx="462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Certification Committee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3BA07-06A2-D565-313D-700F1EACA6DF}"/>
              </a:ext>
            </a:extLst>
          </p:cNvPr>
          <p:cNvSpPr txBox="1"/>
          <p:nvPr/>
        </p:nvSpPr>
        <p:spPr>
          <a:xfrm>
            <a:off x="511626" y="3540537"/>
            <a:ext cx="11138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Strategy #1</a:t>
            </a:r>
            <a:r>
              <a:rPr lang="en-US" sz="1600" b="1" dirty="0"/>
              <a:t> – Leverage existing resources to develop CHIAP exam prep opportunities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Hold candidate Discussion workgroups 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offering at least 2 meetings for each exam window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Increase Item Writer SMEs to continue to Increase the number of practice exam questions (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75 questions are now available</a:t>
            </a:r>
            <a:r>
              <a:rPr lang="en-US" sz="16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Continue to enhance the Body of Knowledge Road map which 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now provides direct links to study resources with exam prep content  and “On Demand” Recordings </a:t>
            </a:r>
            <a:r>
              <a:rPr lang="en-US" sz="1600" dirty="0"/>
              <a:t>to increase knowledge essential to healthcare internal audit professionals to prepare for the exam.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r>
              <a:rPr lang="en-US" sz="1600" b="1" u="sng" dirty="0"/>
              <a:t>Strategy #2</a:t>
            </a:r>
            <a:r>
              <a:rPr lang="en-US" sz="1600" b="1" dirty="0"/>
              <a:t> Develop new study Materials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Exam preparation education task force focus initiative.   </a:t>
            </a:r>
          </a:p>
        </p:txBody>
      </p:sp>
    </p:spTree>
    <p:extLst>
      <p:ext uri="{BB962C8B-B14F-4D97-AF65-F5344CB8AC3E}">
        <p14:creationId xmlns:p14="http://schemas.microsoft.com/office/powerpoint/2010/main" val="20511888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D45A55-BB8D-C5E8-D070-14A1E1A0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FDD24B48-7048-143C-D9AA-087389E34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8F697AEC-C10F-F5BE-B26D-57D282699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Certification Committee</a:t>
            </a:r>
            <a:br>
              <a:rPr lang="en-US" dirty="0"/>
            </a:br>
            <a:endParaRPr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573F4C-181C-4325-607E-15C9877A3005}"/>
              </a:ext>
            </a:extLst>
          </p:cNvPr>
          <p:cNvSpPr txBox="1">
            <a:spLocks/>
          </p:cNvSpPr>
          <p:nvPr/>
        </p:nvSpPr>
        <p:spPr>
          <a:xfrm>
            <a:off x="603250" y="181229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 fontScale="90000" lnSpcReduction="20000"/>
          </a:bodyPr>
          <a:lstStyle>
            <a:lvl1pPr marL="0" marR="0" indent="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sz="3600" kern="0" dirty="0"/>
              <a:t>Become a Certified Healthcare Internal Audit Professional to‎: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6F64A8-EBB7-F6F1-B797-135EF7898DA7}"/>
              </a:ext>
            </a:extLst>
          </p:cNvPr>
          <p:cNvSpPr txBox="1">
            <a:spLocks/>
          </p:cNvSpPr>
          <p:nvPr/>
        </p:nvSpPr>
        <p:spPr>
          <a:xfrm>
            <a:off x="861934" y="2821681"/>
            <a:ext cx="7110116" cy="301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marL="304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609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914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219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5240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828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133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438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743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kern="0" dirty="0"/>
              <a:t>Prove your competency, skill and dedication to the healthcare internal auditing profession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/>
              <a:t>Earn credibility and respect in your field.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/>
              <a:t>Advance your career and create new professional opportunities.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1A3DBF-619E-82D2-D71F-BE63FF4A86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76" y="2438239"/>
            <a:ext cx="2497339" cy="1498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F76FB2-2B6D-5E7E-BDDD-9EF89C679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03" y="3936642"/>
            <a:ext cx="3184105" cy="1498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9CFC32-96B4-8848-46BB-5B9AA2A0D121}"/>
              </a:ext>
            </a:extLst>
          </p:cNvPr>
          <p:cNvSpPr txBox="1"/>
          <p:nvPr/>
        </p:nvSpPr>
        <p:spPr>
          <a:xfrm>
            <a:off x="2592806" y="5588051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https://ahia.org/about-chiap-certification/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learn more.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848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515B8-8BE1-0025-474A-28B52FA4D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7C822D73-4F37-7C7A-35BE-C3CD0E9E6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CE620B2C-DE68-388D-96DC-405E2EA01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Certification Committee</a:t>
            </a:r>
            <a:br>
              <a:rPr lang="en-US" dirty="0"/>
            </a:b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420A10-4C54-03D3-3403-ADB2CC16BE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76" y="2438239"/>
            <a:ext cx="2497339" cy="1498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9420F-EDD7-74B6-B7AE-1F1FB690C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03" y="3936642"/>
            <a:ext cx="3184105" cy="1498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59156-F085-5EC1-2FDB-23714EC793D0}"/>
              </a:ext>
            </a:extLst>
          </p:cNvPr>
          <p:cNvSpPr txBox="1"/>
          <p:nvPr/>
        </p:nvSpPr>
        <p:spPr>
          <a:xfrm>
            <a:off x="2821406" y="6060491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https://ahia.org/about-chiap-certification/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learn more.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901EC04-1D20-F944-07E7-5B3E53EDF33C}"/>
              </a:ext>
            </a:extLst>
          </p:cNvPr>
          <p:cNvSpPr txBox="1">
            <a:spLocks/>
          </p:cNvSpPr>
          <p:nvPr/>
        </p:nvSpPr>
        <p:spPr>
          <a:xfrm>
            <a:off x="-28132" y="1372316"/>
            <a:ext cx="11335870" cy="987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53F5E"/>
                </a:solidFill>
                <a:latin typeface="Montserrat SemiBold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u="sng" dirty="0">
                <a:solidFill>
                  <a:schemeClr val="tx1"/>
                </a:solidFill>
                <a:latin typeface="+mj-lt"/>
              </a:rPr>
              <a:t>Advance Your Career with the CHIAP® Certification!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6A652-DD3F-A647-4947-C578B88E8A03}"/>
              </a:ext>
            </a:extLst>
          </p:cNvPr>
          <p:cNvSpPr txBox="1"/>
          <p:nvPr/>
        </p:nvSpPr>
        <p:spPr>
          <a:xfrm>
            <a:off x="944100" y="2408296"/>
            <a:ext cx="5832432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AHIA’s Certification Management System</a:t>
            </a:r>
            <a:b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is Open for Applications!</a:t>
            </a:r>
          </a:p>
          <a:p>
            <a:pPr lvl="0" algn="ctr"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The current application </a:t>
            </a:r>
            <a:r>
              <a:rPr lang="en-US" sz="2000" dirty="0">
                <a:solidFill>
                  <a:srgbClr val="000000"/>
                </a:solidFill>
              </a:rPr>
              <a:t>is open through September 30, 2025.</a:t>
            </a:r>
            <a:endParaRPr lang="en-US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0000"/>
                </a:solidFill>
              </a:rPr>
              <a:t>The next CHIAP exam window will be open for testing from October 1 – November 30,  2025.</a:t>
            </a:r>
            <a:endParaRPr lang="en-US" sz="2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0000"/>
                </a:solidFill>
              </a:rPr>
              <a:t>Now testing via Online Proctored Examinations. 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2348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Annual Conference Committee</a:t>
            </a: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FF102B-8015-736B-C0A2-9AC464B527F6}"/>
              </a:ext>
            </a:extLst>
          </p:cNvPr>
          <p:cNvGrpSpPr/>
          <p:nvPr/>
        </p:nvGrpSpPr>
        <p:grpSpPr>
          <a:xfrm>
            <a:off x="522322" y="1618813"/>
            <a:ext cx="10985500" cy="959400"/>
            <a:chOff x="309772" y="132595"/>
            <a:chExt cx="4336818" cy="19188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501869-C8A0-8B7F-E02A-8BC92BF92825}"/>
                </a:ext>
              </a:extLst>
            </p:cNvPr>
            <p:cNvSpPr/>
            <p:nvPr/>
          </p:nvSpPr>
          <p:spPr>
            <a:xfrm>
              <a:off x="309772" y="132595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1" name="Rectangle: Rounded Corners 5">
              <a:extLst>
                <a:ext uri="{FF2B5EF4-FFF2-40B4-BE49-F238E27FC236}">
                  <a16:creationId xmlns:a16="http://schemas.microsoft.com/office/drawing/2014/main" id="{FDE2664D-ED64-523D-6D87-D5D8154EDB92}"/>
                </a:ext>
              </a:extLst>
            </p:cNvPr>
            <p:cNvSpPr txBox="1"/>
            <p:nvPr/>
          </p:nvSpPr>
          <p:spPr>
            <a:xfrm>
              <a:off x="403440" y="226263"/>
              <a:ext cx="4149482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Hayley Oakes</a:t>
              </a:r>
              <a:br>
                <a:rPr lang="en-US" sz="1400" b="1">
                  <a:solidFill>
                    <a:srgbClr val="FFFFFF"/>
                  </a:solidFill>
                  <a:latin typeface="Helvetica Neue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Conference Committee Chair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C13029-E7DA-FF0B-32A7-205DD89044A1}"/>
              </a:ext>
            </a:extLst>
          </p:cNvPr>
          <p:cNvGrpSpPr/>
          <p:nvPr/>
        </p:nvGrpSpPr>
        <p:grpSpPr>
          <a:xfrm>
            <a:off x="522322" y="2708644"/>
            <a:ext cx="10985500" cy="959400"/>
            <a:chOff x="309772" y="3080996"/>
            <a:chExt cx="4336818" cy="19188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057551-F8F3-1FAD-CB84-C34B7E152B9C}"/>
                </a:ext>
              </a:extLst>
            </p:cNvPr>
            <p:cNvSpPr/>
            <p:nvPr/>
          </p:nvSpPr>
          <p:spPr>
            <a:xfrm>
              <a:off x="309772" y="3080996"/>
              <a:ext cx="4336818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9" name="Rectangle: Rounded Corners 7">
              <a:extLst>
                <a:ext uri="{FF2B5EF4-FFF2-40B4-BE49-F238E27FC236}">
                  <a16:creationId xmlns:a16="http://schemas.microsoft.com/office/drawing/2014/main" id="{AD85E61D-56D1-2D0B-F4BD-B3FC366B1F06}"/>
                </a:ext>
              </a:extLst>
            </p:cNvPr>
            <p:cNvSpPr txBox="1"/>
            <p:nvPr/>
          </p:nvSpPr>
          <p:spPr>
            <a:xfrm>
              <a:off x="403440" y="3174664"/>
              <a:ext cx="4149482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Helvetica Neue"/>
                  <a:ea typeface="+mn-lt"/>
                  <a:cs typeface="+mn-lt"/>
                  <a:sym typeface="Helvetica Neue"/>
                </a:rPr>
                <a:t>Jonathan West</a:t>
              </a:r>
              <a:br>
                <a:rPr lang="en-US" sz="1400">
                  <a:solidFill>
                    <a:srgbClr val="FFFFFF"/>
                  </a:solidFill>
                  <a:latin typeface="Helvetica Neue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Board Liaison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Helvetica Neue"/>
                <a:sym typeface="Helvetica Neue"/>
              </a:endParaRPr>
            </a:p>
          </p:txBody>
        </p:sp>
      </p:grp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EE10CA32-373C-6009-0C42-D915C90E0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3809447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1807855F-588A-8649-3A93-0E1F361BE9E2}"/>
              </a:ext>
            </a:extLst>
          </p:cNvPr>
          <p:cNvSpPr txBox="1">
            <a:spLocks/>
          </p:cNvSpPr>
          <p:nvPr/>
        </p:nvSpPr>
        <p:spPr>
          <a:xfrm>
            <a:off x="851685" y="4453129"/>
            <a:ext cx="8267271" cy="34550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250" dirty="0">
                <a:solidFill>
                  <a:schemeClr val="bg1"/>
                </a:solidFill>
              </a:rPr>
              <a:t>ANNUAL MEMBERSHP MEETING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300" dirty="0">
                <a:solidFill>
                  <a:srgbClr val="FF0000"/>
                </a:solidFill>
              </a:rPr>
              <a:t>Monday, August 18, 2025</a:t>
            </a:r>
            <a:br>
              <a:rPr lang="en-US" sz="4300" dirty="0">
                <a:solidFill>
                  <a:srgbClr val="FF0000"/>
                </a:solidFill>
              </a:rPr>
            </a:br>
            <a:r>
              <a:rPr lang="en-US" sz="4300" dirty="0">
                <a:solidFill>
                  <a:srgbClr val="FF0000"/>
                </a:solidFill>
              </a:rPr>
              <a:t>5:00 PM – 6:00 PM MST</a:t>
            </a:r>
            <a:br>
              <a:rPr lang="en-US" sz="4800" dirty="0">
                <a:solidFill>
                  <a:srgbClr val="F3BD19"/>
                </a:solidFill>
              </a:rPr>
            </a:br>
            <a:endParaRPr lang="en-US" sz="4250" dirty="0"/>
          </a:p>
        </p:txBody>
      </p:sp>
    </p:spTree>
    <p:extLst>
      <p:ext uri="{BB962C8B-B14F-4D97-AF65-F5344CB8AC3E}">
        <p14:creationId xmlns:p14="http://schemas.microsoft.com/office/powerpoint/2010/main" val="219964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Annual Conference Committee</a:t>
            </a:r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FA5294-3EDC-1296-9020-7529A30FB5AF}"/>
              </a:ext>
            </a:extLst>
          </p:cNvPr>
          <p:cNvSpPr txBox="1">
            <a:spLocks/>
          </p:cNvSpPr>
          <p:nvPr/>
        </p:nvSpPr>
        <p:spPr>
          <a:xfrm>
            <a:off x="838200" y="1475757"/>
            <a:ext cx="10779177" cy="527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numCol="2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defTabSz="1219169">
              <a:spcBef>
                <a:spcPts val="2250"/>
              </a:spcBef>
              <a:buNone/>
            </a:pPr>
            <a:r>
              <a:rPr lang="en-US" sz="2000" b="1" kern="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Conference Committee</a:t>
            </a:r>
            <a:endParaRPr lang="en-US" sz="2000" b="1" i="1" kern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 defTabSz="1219169">
              <a:spcBef>
                <a:spcPts val="2250"/>
              </a:spcBef>
            </a:pPr>
            <a:r>
              <a:rPr lang="en-US" sz="1800" kern="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sz="1800" kern="0" baseline="3000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kern="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AHIA Annual Conference: August 17-20 in Denver, Colorado.</a:t>
            </a:r>
          </a:p>
          <a:p>
            <a:pPr marL="304800" indent="-304800" defTabSz="1219169">
              <a:spcBef>
                <a:spcPts val="2250"/>
              </a:spcBef>
            </a:pPr>
            <a:r>
              <a:rPr lang="en-US" sz="1800" kern="0">
                <a:latin typeface="Arial" panose="020B0604020202020204" pitchFamily="34" charset="0"/>
                <a:cs typeface="Arial" panose="020B0604020202020204" pitchFamily="34" charset="0"/>
              </a:rPr>
              <a:t>Virtual Annual Conference: November 12-13</a:t>
            </a:r>
            <a:endParaRPr lang="en-US" sz="1800" kern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lvl="1" indent="-304800" defTabSz="1219169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en-US" sz="1800" kern="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Annual Conference Committee members for going above and beyond!   </a:t>
            </a:r>
          </a:p>
          <a:p>
            <a:pPr marL="0" indent="0" defTabSz="1219169">
              <a:spcBef>
                <a:spcPts val="2250"/>
              </a:spcBef>
              <a:buNone/>
            </a:pPr>
            <a:r>
              <a:rPr lang="en-US" sz="2000" b="1" kern="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NASBA CPE Review</a:t>
            </a:r>
          </a:p>
          <a:p>
            <a:pPr marL="609600" lvl="1" indent="-304800" defTabSz="1219169">
              <a:spcBef>
                <a:spcPts val="2250"/>
              </a:spcBef>
              <a:buFont typeface="Wingdings" panose="05000000000000000000" pitchFamily="2" charset="2"/>
              <a:buChar char="Ø"/>
            </a:pPr>
            <a:r>
              <a:rPr lang="en-US" sz="1800" kern="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CPA members who volunteered to review and attest to the Accounting/Auditing presentations</a:t>
            </a:r>
          </a:p>
          <a:p>
            <a:pPr marL="609600" lvl="1" indent="-304800" defTabSz="1219169">
              <a:spcBef>
                <a:spcPts val="2250"/>
              </a:spcBef>
              <a:buFont typeface="Wingdings" panose="05000000000000000000" pitchFamily="2" charset="2"/>
              <a:buChar char="Ø"/>
            </a:pPr>
            <a:endParaRPr lang="en-US" sz="1800" i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lvl="1" indent="-304800" defTabSz="1219169">
              <a:spcBef>
                <a:spcPts val="2250"/>
              </a:spcBef>
            </a:pPr>
            <a:endParaRPr lang="en-US" sz="1800" i="1" ker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 defTabSz="1219169">
              <a:spcBef>
                <a:spcPts val="2250"/>
              </a:spcBef>
            </a:pPr>
            <a:endParaRPr lang="en-US" sz="18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Group success with solid fill">
            <a:extLst>
              <a:ext uri="{FF2B5EF4-FFF2-40B4-BE49-F238E27FC236}">
                <a16:creationId xmlns:a16="http://schemas.microsoft.com/office/drawing/2014/main" id="{F7543945-EACC-910F-C99E-8D2C03EEF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89" y="4727285"/>
            <a:ext cx="1612512" cy="1309917"/>
          </a:xfrm>
          <a:prstGeom prst="rect">
            <a:avLst/>
          </a:prstGeom>
        </p:spPr>
      </p:pic>
      <p:pic>
        <p:nvPicPr>
          <p:cNvPr id="7" name="Picture 6" descr="A city skyline at night&#10;&#10;AI-generated content may be incorrect.">
            <a:extLst>
              <a:ext uri="{FF2B5EF4-FFF2-40B4-BE49-F238E27FC236}">
                <a16:creationId xmlns:a16="http://schemas.microsoft.com/office/drawing/2014/main" id="{02DAACC3-D331-0ADC-4189-572283642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DA166600-8383-520E-0BD4-48B65DBC0F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1" r="30482"/>
          <a:stretch/>
        </p:blipFill>
        <p:spPr>
          <a:xfrm>
            <a:off x="6853391" y="1397501"/>
            <a:ext cx="4130910" cy="1625217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CB7F0274-2FC6-3B9D-FC57-9DE8A105BC8A}"/>
              </a:ext>
            </a:extLst>
          </p:cNvPr>
          <p:cNvSpPr txBox="1"/>
          <p:nvPr/>
        </p:nvSpPr>
        <p:spPr>
          <a:xfrm>
            <a:off x="6788205" y="3236771"/>
            <a:ext cx="4261282" cy="8771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  <a:prstDash val="dash"/>
          </a:ln>
        </p:spPr>
        <p:txBody>
          <a:bodyPr wrap="square" lIns="45720" tIns="22860" rIns="45720" bIns="2286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219169"/>
            <a:r>
              <a:rPr lang="en-US" sz="1800" b="1" kern="0">
                <a:solidFill>
                  <a:srgbClr val="0070C0"/>
                </a:solidFill>
                <a:latin typeface="Arial"/>
                <a:cs typeface="Arial"/>
              </a:rPr>
              <a:t>Successful planning, coordinating, and executing a successful in person Annual Conference in 2025.</a:t>
            </a:r>
          </a:p>
        </p:txBody>
      </p:sp>
    </p:spTree>
    <p:extLst>
      <p:ext uri="{BB962C8B-B14F-4D97-AF65-F5344CB8AC3E}">
        <p14:creationId xmlns:p14="http://schemas.microsoft.com/office/powerpoint/2010/main" val="18118488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FA5294-3EDC-1296-9020-7529A30FB5AF}"/>
              </a:ext>
            </a:extLst>
          </p:cNvPr>
          <p:cNvSpPr txBox="1">
            <a:spLocks/>
          </p:cNvSpPr>
          <p:nvPr/>
        </p:nvSpPr>
        <p:spPr>
          <a:xfrm>
            <a:off x="838200" y="1349298"/>
            <a:ext cx="10779177" cy="527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numCol="2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04800" lvl="1" indent="0" defTabSz="1219169">
              <a:spcBef>
                <a:spcPts val="2250"/>
              </a:spcBef>
              <a:buNone/>
            </a:pPr>
            <a:endParaRPr lang="en-US" sz="1800" i="1" kern="0">
              <a:solidFill>
                <a:srgbClr val="0070C0"/>
              </a:solidFill>
              <a:latin typeface="Helvetica Neue"/>
            </a:endParaRPr>
          </a:p>
          <a:p>
            <a:pPr marL="609600" lvl="1" indent="-304800" defTabSz="1219169">
              <a:spcBef>
                <a:spcPts val="2250"/>
              </a:spcBef>
            </a:pPr>
            <a:endParaRPr lang="en-US" sz="1800" i="1" kern="0">
              <a:solidFill>
                <a:srgbClr val="0070C0"/>
              </a:solidFill>
              <a:latin typeface="Helvetica Neue"/>
            </a:endParaRPr>
          </a:p>
          <a:p>
            <a:pPr marL="304800" indent="-304800" defTabSz="1219169">
              <a:spcBef>
                <a:spcPts val="2250"/>
              </a:spcBef>
            </a:pPr>
            <a:endParaRPr lang="en-US" sz="1800" kern="0">
              <a:latin typeface="Helvetica Neu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86F867-9EAF-099E-B8BD-957904B9B67D}"/>
              </a:ext>
            </a:extLst>
          </p:cNvPr>
          <p:cNvGrpSpPr/>
          <p:nvPr/>
        </p:nvGrpSpPr>
        <p:grpSpPr>
          <a:xfrm>
            <a:off x="688280" y="1638268"/>
            <a:ext cx="10401252" cy="1050970"/>
            <a:chOff x="619545" y="3038091"/>
            <a:chExt cx="8673637" cy="19188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4735C22-2DCF-2FCB-0CA5-F87C1BE72405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AA9B985F-4B32-7FC6-9C33-084B7283516C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Ruth Bartholomew </a:t>
              </a:r>
              <a:b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Regionals &amp; Roundtables Committee Co-Chair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7C9BFA-D178-C367-16EF-A951DE4E80B2}"/>
              </a:ext>
            </a:extLst>
          </p:cNvPr>
          <p:cNvGrpSpPr/>
          <p:nvPr/>
        </p:nvGrpSpPr>
        <p:grpSpPr>
          <a:xfrm>
            <a:off x="688280" y="2767598"/>
            <a:ext cx="10401252" cy="1050970"/>
            <a:chOff x="619545" y="5986492"/>
            <a:chExt cx="8673637" cy="1918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EBAD77-DD2D-6745-2D8D-304B5F38B5D5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41375E10-F47D-603D-30F3-EE8A54417687}"/>
                </a:ext>
              </a:extLst>
            </p:cNvPr>
            <p:cNvSpPr txBox="1"/>
            <p:nvPr/>
          </p:nvSpPr>
          <p:spPr>
            <a:xfrm>
              <a:off x="713213" y="6080160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Todd Havens</a:t>
              </a:r>
              <a:b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Regionals &amp; Roundtables Committee Co-Chair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8978FA-069F-74F0-65C9-3FA92843264B}"/>
              </a:ext>
            </a:extLst>
          </p:cNvPr>
          <p:cNvGrpSpPr/>
          <p:nvPr/>
        </p:nvGrpSpPr>
        <p:grpSpPr>
          <a:xfrm>
            <a:off x="688280" y="3896927"/>
            <a:ext cx="10401252" cy="1050970"/>
            <a:chOff x="619545" y="3038091"/>
            <a:chExt cx="8673637" cy="1918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2B9032-3F8B-72F8-2F39-FC0C19161CF2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DE39DC8-D3C9-DD8D-0B4C-6F6E0B56DCB6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Jerry Lear </a:t>
              </a:r>
              <a:b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Board Liaison</a:t>
              </a:r>
            </a:p>
          </p:txBody>
        </p:sp>
      </p:grpSp>
      <p:pic>
        <p:nvPicPr>
          <p:cNvPr id="6" name="Picture 5" descr="A city skyline at night&#10;&#10;AI-generated content may be incorrect.">
            <a:extLst>
              <a:ext uri="{FF2B5EF4-FFF2-40B4-BE49-F238E27FC236}">
                <a16:creationId xmlns:a16="http://schemas.microsoft.com/office/drawing/2014/main" id="{9EF3ABAA-71DD-8B06-9B8B-A9D4B08D8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Regionals and Roundtables Committee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99351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112B7-D7BA-4699-5F2A-72F8B8F34E08}"/>
              </a:ext>
            </a:extLst>
          </p:cNvPr>
          <p:cNvSpPr txBox="1">
            <a:spLocks/>
          </p:cNvSpPr>
          <p:nvPr/>
        </p:nvSpPr>
        <p:spPr>
          <a:xfrm>
            <a:off x="457200" y="1568422"/>
            <a:ext cx="11357811" cy="3766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numCol="2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42082" indent="-81757" defTabSz="1219169">
              <a:spcBef>
                <a:spcPts val="2250"/>
              </a:spcBef>
              <a:buNone/>
            </a:pPr>
            <a:r>
              <a:rPr lang="en-US" sz="1750" b="1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Regional Seminars and Roundtables</a:t>
            </a:r>
          </a:p>
          <a:p>
            <a:pPr marL="60325" indent="0" defTabSz="1219169">
              <a:spcBef>
                <a:spcPts val="2250"/>
              </a:spcBef>
              <a:buNone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The 2025 regionals &amp; roundtables (R/RT) committee’s goal is to provide two in-person regional conferences and audit leader roundtables and one virtual seminar. This goal is on track.</a:t>
            </a:r>
          </a:p>
          <a:p>
            <a:pPr marL="142082" indent="-82550" defTabSz="1219169">
              <a:spcBef>
                <a:spcPts val="2250"/>
              </a:spcBef>
              <a:buFont typeface="Wingdings" panose="05000000000000000000" pitchFamily="2" charset="2"/>
              <a:buChar char="§"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Completed in-person R/RT in Nashville (sponsored by Protiviti and hosted by HCA) on May 29/30 achieving attendance goals and budgeted net revenue.</a:t>
            </a:r>
          </a:p>
          <a:p>
            <a:pPr marL="142082" indent="-82550" defTabSz="1219169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Planning in process for Southern California R/RT, which will be sponsored and hosted by Deloitte in Costa Mesa, CA on October 2/3.</a:t>
            </a:r>
          </a:p>
          <a:p>
            <a:pPr marL="142082" indent="-82550" defTabSz="1219169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Virtual IT Roundtable is committed with Eminere hosting on October 21.</a:t>
            </a:r>
          </a:p>
          <a:p>
            <a:pPr marL="59532" indent="0" defTabSz="1219169">
              <a:spcBef>
                <a:spcPts val="300"/>
              </a:spcBef>
              <a:buNone/>
            </a:pPr>
            <a:endParaRPr lang="en-US" sz="1750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59532" indent="0" defTabSz="1219169">
              <a:spcBef>
                <a:spcPts val="300"/>
              </a:spcBef>
              <a:buNone/>
            </a:pPr>
            <a:endParaRPr lang="en-US" sz="1750" i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indent="-82550" defTabSz="1219169">
              <a:spcBef>
                <a:spcPts val="300"/>
              </a:spcBef>
              <a:buNone/>
            </a:pPr>
            <a:endParaRPr lang="en-US" sz="1750" b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indent="-82550" defTabSz="1219169">
              <a:spcBef>
                <a:spcPts val="300"/>
              </a:spcBef>
              <a:buNone/>
            </a:pPr>
            <a:endParaRPr lang="en-US" sz="1750" b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indent="-82550" defTabSz="1219169">
              <a:spcBef>
                <a:spcPts val="300"/>
              </a:spcBef>
              <a:buNone/>
            </a:pPr>
            <a:endParaRPr lang="en-US" sz="1750" b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indent="-82550" defTabSz="1219169">
              <a:spcBef>
                <a:spcPts val="300"/>
              </a:spcBef>
              <a:buNone/>
            </a:pPr>
            <a:endParaRPr lang="en-US" sz="1750" b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indent="-82550" defTabSz="1219169">
              <a:spcBef>
                <a:spcPts val="300"/>
              </a:spcBef>
              <a:buNone/>
            </a:pPr>
            <a:endParaRPr lang="en-US" sz="1750" b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indent="-82550" defTabSz="1219169" hangingPunct="0">
              <a:spcBef>
                <a:spcPts val="300"/>
              </a:spcBef>
              <a:buNone/>
            </a:pPr>
            <a:r>
              <a:rPr lang="en-US" sz="1750" b="1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Other Committee Goals </a:t>
            </a:r>
          </a:p>
          <a:p>
            <a:pPr marL="59532" lvl="1" indent="0" defTabSz="1219169" hangingPunct="0">
              <a:spcBef>
                <a:spcPts val="2250"/>
              </a:spcBef>
              <a:buNone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The 2025 committee had several other staffing/operating goals, which are also on track as follows:</a:t>
            </a:r>
            <a:b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</a:br>
            <a:endParaRPr lang="en-US" sz="1750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lvl="2" indent="-84932" defTabSz="1219169" hangingPunct="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Identify committee members local to R/RT events to assist with planning/execution of meetings. This was completed with Todd Havens in Nashville and Andrew Tinseth in SoCal. Johan </a:t>
            </a:r>
            <a:r>
              <a:rPr lang="en-US" sz="1750" kern="0" err="1">
                <a:solidFill>
                  <a:srgbClr val="D5D5D5">
                    <a:lumMod val="10000"/>
                  </a:srgbClr>
                </a:solidFill>
                <a:latin typeface="Helvetica Neue"/>
              </a:rPr>
              <a:t>Lidros</a:t>
            </a: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 and Valla Wilson are assisting with the Virtual roundtable.</a:t>
            </a:r>
          </a:p>
          <a:p>
            <a:pPr marL="142082" lvl="2" indent="-84932" defTabSz="1219169" hangingPunct="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Develop playbook for R/RT that outlines tasks, timelines, budgets, etc. Playbook was developed and was utilized for Nashville. As well, it is currently being utilized for the SoCal R/RT.</a:t>
            </a:r>
          </a:p>
          <a:p>
            <a:pPr marL="142082" lvl="2" indent="-84932" defTabSz="1219169" hangingPunct="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750" kern="0">
                <a:solidFill>
                  <a:srgbClr val="D5D5D5">
                    <a:lumMod val="10000"/>
                  </a:srgbClr>
                </a:solidFill>
                <a:latin typeface="Helvetica Neue"/>
              </a:rPr>
              <a:t>Formally define roles and responsibilities for committee members and staff, including Talley. This has been completed.</a:t>
            </a:r>
            <a:endParaRPr lang="en-US" sz="1750" i="1" kern="0">
              <a:solidFill>
                <a:srgbClr val="D5D5D5">
                  <a:lumMod val="10000"/>
                </a:srgbClr>
              </a:solidFill>
              <a:latin typeface="Helvetica Neue"/>
            </a:endParaRPr>
          </a:p>
          <a:p>
            <a:pPr marL="142082" lvl="2" indent="0" defTabSz="1219169" hangingPunct="0">
              <a:spcBef>
                <a:spcPts val="2250"/>
              </a:spcBef>
              <a:buNone/>
            </a:pPr>
            <a:endParaRPr lang="en-US" sz="1750" i="1" kern="0">
              <a:solidFill>
                <a:srgbClr val="0070C0"/>
              </a:solidFill>
              <a:latin typeface="Helvetica Neue"/>
            </a:endParaRPr>
          </a:p>
          <a:p>
            <a:pPr marL="59532" lvl="3" indent="0" defTabSz="1219169">
              <a:spcBef>
                <a:spcPts val="2250"/>
              </a:spcBef>
              <a:buNone/>
            </a:pPr>
            <a:endParaRPr lang="en-US" sz="1750" i="1" kern="0">
              <a:solidFill>
                <a:srgbClr val="0070C0"/>
              </a:solidFill>
              <a:latin typeface="Helvetica Neue"/>
            </a:endParaRPr>
          </a:p>
          <a:p>
            <a:pPr marL="0" indent="0" defTabSz="1219169">
              <a:spcBef>
                <a:spcPts val="2250"/>
              </a:spcBef>
              <a:buNone/>
            </a:pPr>
            <a:endParaRPr lang="en-US" sz="1750" kern="0">
              <a:latin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8E032AD-C710-0DFD-6C7D-0302BD722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Regionals and Roundtables Committee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10761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B64376-2084-9497-5A4A-2EB8ECBE31DA}"/>
              </a:ext>
            </a:extLst>
          </p:cNvPr>
          <p:cNvGrpSpPr/>
          <p:nvPr/>
        </p:nvGrpSpPr>
        <p:grpSpPr>
          <a:xfrm>
            <a:off x="688280" y="1540993"/>
            <a:ext cx="10401252" cy="1050970"/>
            <a:chOff x="619545" y="3038091"/>
            <a:chExt cx="8673637" cy="1918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4D37B30-4FD9-6274-69B5-92D5459AD221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E3F20AB-B5E2-9D04-2735-58A2F2448CC5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Beth Schindler</a:t>
              </a:r>
              <a:b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Partnerships and Affiliations Committee Chair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A3F2390-8FF9-DEB1-44A2-DA80865E12D4}"/>
              </a:ext>
            </a:extLst>
          </p:cNvPr>
          <p:cNvGrpSpPr/>
          <p:nvPr/>
        </p:nvGrpSpPr>
        <p:grpSpPr>
          <a:xfrm>
            <a:off x="688280" y="2670323"/>
            <a:ext cx="10401252" cy="1050970"/>
            <a:chOff x="619545" y="5986492"/>
            <a:chExt cx="8673637" cy="1918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AD8A11D-EC47-979A-7B1B-2FB606F0052F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44551F97-7DF6-9310-11A8-6FEA6AA4E123}"/>
                </a:ext>
              </a:extLst>
            </p:cNvPr>
            <p:cNvSpPr txBox="1"/>
            <p:nvPr/>
          </p:nvSpPr>
          <p:spPr>
            <a:xfrm>
              <a:off x="713213" y="6080160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Heather Zundel</a:t>
              </a:r>
              <a:br>
                <a:rPr lang="en-US" sz="1400">
                  <a:solidFill>
                    <a:srgbClr val="FFFFFF"/>
                  </a:solidFill>
                  <a:latin typeface="Arial"/>
                  <a:cs typeface="Arial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Board Liaison</a:t>
              </a:r>
            </a:p>
          </p:txBody>
        </p:sp>
      </p:grp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E7FC0E87-A994-D6DE-87BF-021F924D6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Annual Partnerships and Affiliations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71384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642D2C-EBB3-ECCE-7A60-770308DAA302}"/>
              </a:ext>
            </a:extLst>
          </p:cNvPr>
          <p:cNvSpPr txBox="1"/>
          <p:nvPr/>
        </p:nvSpPr>
        <p:spPr>
          <a:xfrm>
            <a:off x="603250" y="1651590"/>
            <a:ext cx="10330640" cy="5432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20" tIns="22860" rIns="45720" bIns="22860" anchor="t">
            <a:spAutoFit/>
          </a:bodyPr>
          <a:lstStyle/>
          <a:p>
            <a:pPr defTabSz="1219169" hangingPunct="0"/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Mission</a:t>
            </a:r>
            <a:r>
              <a:rPr lang="en-US" sz="1750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: Develop and support annual partnerships and affiliations with like-minded organizations in alignment with AHIA’s strategic plan.</a:t>
            </a:r>
          </a:p>
          <a:p>
            <a:pPr defTabSz="1219169" hangingPunct="0"/>
            <a:endParaRPr lang="en-US" sz="175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Amazing Committee Member</a:t>
            </a:r>
            <a:r>
              <a:rPr lang="en-US" sz="1750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: Angelle Granier has been spearheading the Affiliations program</a:t>
            </a:r>
          </a:p>
          <a:p>
            <a:pPr defTabSz="1219169" hangingPunct="0"/>
            <a:endParaRPr lang="en-US" sz="1750" kern="0">
              <a:solidFill>
                <a:prstClr val="black"/>
              </a:solidFill>
              <a:latin typeface="Arial"/>
              <a:cs typeface="Arial"/>
              <a:sym typeface="Helvetica Neue"/>
            </a:endParaRPr>
          </a:p>
          <a:p>
            <a:pPr defTabSz="1219169" hangingPunct="0"/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Annual Partnerships 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Purpose: </a:t>
            </a:r>
            <a:r>
              <a:rPr lang="en-US" sz="1750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To collaborate with industry partners to increase benefits provided to our members</a:t>
            </a:r>
            <a:endParaRPr lang="en-US" sz="1750" b="1" kern="0">
              <a:solidFill>
                <a:prstClr val="black"/>
              </a:solidFill>
              <a:latin typeface="Arial"/>
              <a:cs typeface="Arial"/>
              <a:sym typeface="Helvetica Neue"/>
            </a:endParaRP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2025 Participation: 8</a:t>
            </a:r>
            <a:r>
              <a:rPr lang="en-US" sz="1750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 Partnerships, 1 Visionary and 7 Supporters</a:t>
            </a:r>
          </a:p>
          <a:p>
            <a:pPr marL="228600" indent="-228600" defTabSz="1219169" hangingPunct="0">
              <a:buFont typeface="Arial" panose="020B0604020202020204" pitchFamily="34" charset="0"/>
              <a:buChar char="•"/>
            </a:pPr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Focus: </a:t>
            </a:r>
            <a:r>
              <a:rPr lang="en-US" sz="1750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Soliciting annual partners for 2026.  Partners can receive benefits year-round, such as, complimentary memberships, advertising options and annual conference packages.</a:t>
            </a:r>
          </a:p>
          <a:p>
            <a:pPr defTabSz="1219169" hangingPunct="0"/>
            <a:endParaRPr lang="en-US" sz="1750" b="1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r>
              <a:rPr lang="en-US" sz="1750" b="1" kern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Affiliations</a:t>
            </a:r>
          </a:p>
          <a:p>
            <a:pPr marL="313373" indent="-169863" defTabSz="1219169" hangingPunct="0">
              <a:buFont typeface="Arial" panose="020B0604020202020204" pitchFamily="34" charset="0"/>
              <a:buChar char="•"/>
            </a:pPr>
            <a:r>
              <a:rPr lang="en-US" sz="1750" b="1" kern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Purpose: </a:t>
            </a:r>
            <a:r>
              <a:rPr lang="en-US" sz="1750" kern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To expand visibility and reach of AHIA to potential new members and strengthen the internal audit profession</a:t>
            </a:r>
            <a:endParaRPr lang="en-US" sz="1750" b="1" kern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  <a:sym typeface="Helvetica Neue"/>
            </a:endParaRPr>
          </a:p>
          <a:p>
            <a:pPr marL="313373" indent="-169863" defTabSz="1219169" hangingPunct="0">
              <a:buFont typeface="Arial" panose="020B0604020202020204" pitchFamily="34" charset="0"/>
              <a:buChar char="•"/>
            </a:pPr>
            <a:r>
              <a:rPr lang="en-US" sz="1750" b="1" kern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New Finalized Affiliation</a:t>
            </a:r>
            <a:r>
              <a:rPr lang="en-US" sz="1750" kern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: Memorandum of Understanding has been recently executed with another association, look for more information in the coming weeks!</a:t>
            </a:r>
          </a:p>
          <a:p>
            <a:pPr marL="313373" indent="-169863" defTabSz="1219169" hangingPunct="0">
              <a:buFont typeface="Arial" panose="020B0604020202020204" pitchFamily="34" charset="0"/>
              <a:buChar char="•"/>
            </a:pPr>
            <a:r>
              <a:rPr lang="en-US" sz="1750" b="1" kern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Prospective Affiliations</a:t>
            </a:r>
            <a:r>
              <a:rPr lang="en-US" sz="1750" kern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  <a:sym typeface="Helvetica Neue"/>
              </a:rPr>
              <a:t>:  Additional organizations/associations are at various phases of discussion for potential affiliations, including the Institute of Internal Auditors </a:t>
            </a:r>
            <a:endParaRPr lang="en-US" sz="1750" kern="0">
              <a:solidFill>
                <a:prstClr val="black"/>
              </a:solidFill>
              <a:latin typeface="Arial"/>
              <a:cs typeface="Arial"/>
              <a:sym typeface="Helvetica Neue"/>
            </a:endParaRPr>
          </a:p>
          <a:p>
            <a:pPr marL="142875" indent="-142875" defTabSz="1219169" hangingPunct="0">
              <a:buFont typeface="Arial" panose="020B0604020202020204" pitchFamily="34" charset="0"/>
              <a:buChar char="•"/>
            </a:pPr>
            <a:endParaRPr lang="en-US" sz="175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endParaRPr lang="en-US" sz="175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DF4BA26A-EA6D-2D95-82C4-F65AF05FD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Annual Partnerships and Affiliations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10244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Marketing Committee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B64376-2084-9497-5A4A-2EB8ECBE31DA}"/>
              </a:ext>
            </a:extLst>
          </p:cNvPr>
          <p:cNvGrpSpPr/>
          <p:nvPr/>
        </p:nvGrpSpPr>
        <p:grpSpPr>
          <a:xfrm>
            <a:off x="688280" y="1609085"/>
            <a:ext cx="10401252" cy="1050970"/>
            <a:chOff x="619545" y="3038091"/>
            <a:chExt cx="8673637" cy="1918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4D37B30-4FD9-6274-69B5-92D5459AD221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E3F20AB-B5E2-9D04-2735-58A2F2448CC5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Vicky Gabbai</a:t>
              </a:r>
              <a:br>
                <a:rPr lang="en-US" sz="1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Marketing Committee Chair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A3F2390-8FF9-DEB1-44A2-DA80865E12D4}"/>
              </a:ext>
            </a:extLst>
          </p:cNvPr>
          <p:cNvGrpSpPr/>
          <p:nvPr/>
        </p:nvGrpSpPr>
        <p:grpSpPr>
          <a:xfrm>
            <a:off x="688280" y="2849823"/>
            <a:ext cx="10401252" cy="1050970"/>
            <a:chOff x="619545" y="5986492"/>
            <a:chExt cx="8673637" cy="1918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AD8A11D-EC47-979A-7B1B-2FB606F0052F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44551F97-7DF6-9310-11A8-6FEA6AA4E123}"/>
                </a:ext>
              </a:extLst>
            </p:cNvPr>
            <p:cNvSpPr txBox="1"/>
            <p:nvPr/>
          </p:nvSpPr>
          <p:spPr>
            <a:xfrm>
              <a:off x="713213" y="6080158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Alan Henton</a:t>
              </a:r>
              <a:br>
                <a:rPr lang="en-US" sz="1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Board Liaison</a:t>
              </a:r>
              <a:endParaRPr lang="en-US" sz="1400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471F9F3A-252D-BEA6-A57C-485DF8A3F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35154502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on a cellphone&#10;&#10;AI-generated content may be incorrect.">
            <a:extLst>
              <a:ext uri="{FF2B5EF4-FFF2-40B4-BE49-F238E27FC236}">
                <a16:creationId xmlns:a16="http://schemas.microsoft.com/office/drawing/2014/main" id="{EE3C8D1B-1739-AAD7-CD51-E56966B9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55" t="303" r="18928" b="-1212"/>
          <a:stretch>
            <a:fillRect/>
          </a:stretch>
        </p:blipFill>
        <p:spPr>
          <a:xfrm>
            <a:off x="9180998" y="1447686"/>
            <a:ext cx="2882145" cy="4616848"/>
          </a:xfrm>
          <a:prstGeom prst="rect">
            <a:avLst/>
          </a:prstGeom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Marketing Committee</a:t>
            </a:r>
            <a:endParaRPr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982EFE-3E4D-CE0A-1D1D-19925077340D}"/>
              </a:ext>
            </a:extLst>
          </p:cNvPr>
          <p:cNvSpPr txBox="1">
            <a:spLocks/>
          </p:cNvSpPr>
          <p:nvPr/>
        </p:nvSpPr>
        <p:spPr>
          <a:xfrm>
            <a:off x="352399" y="1449422"/>
            <a:ext cx="8824128" cy="5116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20" tIns="22860" rIns="45720" bIns="22860" rtlCol="0" anchor="t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57150" indent="0" defTabSz="1219169">
              <a:spcBef>
                <a:spcPts val="2250"/>
              </a:spcBef>
              <a:buNone/>
            </a:pPr>
            <a:r>
              <a:rPr lang="en-US" sz="1400" b="1" kern="0" dirty="0">
                <a:latin typeface="Arial"/>
                <a:cs typeface="Arial"/>
              </a:rPr>
              <a:t>Mission: Support AHIA by providing valuable strategic insights on how to best promote AHIA initiatives and reach defined goals.</a:t>
            </a:r>
            <a:endParaRPr lang="en-US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defTabSz="1219169" hangingPunct="0">
              <a:spcBef>
                <a:spcPts val="2250"/>
              </a:spcBef>
              <a:buNone/>
            </a:pPr>
            <a:r>
              <a:rPr lang="en-US" sz="1400" b="1" kern="0" dirty="0">
                <a:latin typeface="Arial"/>
                <a:cs typeface="Arial"/>
              </a:rPr>
              <a:t>LinkedIn:</a:t>
            </a:r>
            <a:r>
              <a:rPr lang="en-US" sz="1400" kern="0" dirty="0">
                <a:latin typeface="Arial"/>
                <a:cs typeface="Arial"/>
              </a:rPr>
              <a:t> </a:t>
            </a:r>
            <a:endParaRPr lang="en-US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1219169" hangingPunct="0">
              <a:spcBef>
                <a:spcPts val="0"/>
              </a:spcBef>
              <a:buFont typeface="Arial"/>
              <a:buChar char="•"/>
            </a:pPr>
            <a:r>
              <a:rPr lang="en-US" sz="1400" kern="0" dirty="0">
                <a:latin typeface="Arial"/>
                <a:cs typeface="Arial"/>
              </a:rPr>
              <a:t>Optimize LinkedIn posting visibility, clarity, and engagement to reach current and prospective followers &amp; members</a:t>
            </a:r>
          </a:p>
          <a:p>
            <a:pPr marL="285750" indent="-228600" defTabSz="1219169" hangingPunct="0">
              <a:spcBef>
                <a:spcPts val="0"/>
              </a:spcBef>
              <a:buFont typeface="Arial"/>
              <a:buChar char="•"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defTabSz="1219169" hangingPunct="0">
              <a:spcBef>
                <a:spcPts val="0"/>
              </a:spcBef>
              <a:buNone/>
            </a:pPr>
            <a:r>
              <a:rPr lang="en-US" sz="1400" b="1" kern="0" dirty="0">
                <a:latin typeface="Arial"/>
                <a:cs typeface="Arial"/>
              </a:rPr>
              <a:t>Annual Conference:</a:t>
            </a:r>
          </a:p>
          <a:p>
            <a:pPr marL="285750" indent="-228600" defTabSz="1219169" hangingPunct="0">
              <a:spcBef>
                <a:spcPts val="0"/>
              </a:spcBef>
              <a:buFont typeface="Arial"/>
              <a:buChar char="•"/>
            </a:pPr>
            <a:r>
              <a:rPr lang="en-US" sz="1400" kern="0" dirty="0">
                <a:latin typeface="Arial"/>
                <a:cs typeface="Arial"/>
              </a:rPr>
              <a:t>Planned Virtual Events for 2024 (Events Air Contests, Giveaways)</a:t>
            </a:r>
          </a:p>
          <a:p>
            <a:pPr marL="285750" indent="-228600" defTabSz="1219169" hangingPunct="0">
              <a:spcBef>
                <a:spcPts val="0"/>
              </a:spcBef>
            </a:pPr>
            <a:r>
              <a:rPr lang="en-US" sz="1400" kern="0" dirty="0">
                <a:latin typeface="Arial"/>
                <a:cs typeface="Arial"/>
              </a:rPr>
              <a:t>Hold social media contests, host Trivia Night, curate conference-specific posts during the event, prov</a:t>
            </a:r>
            <a:r>
              <a:rPr lang="en-US" sz="1400" kern="0" dirty="0">
                <a:latin typeface="Arial"/>
                <a:ea typeface="+mn-lt"/>
                <a:cs typeface="Arial"/>
              </a:rPr>
              <a:t>ide</a:t>
            </a:r>
            <a:r>
              <a:rPr lang="en-US" sz="1400" kern="0" dirty="0">
                <a:latin typeface="Arial"/>
                <a:cs typeface="Arial"/>
              </a:rPr>
              <a:t> Gift Card Giveaways for New Member Breakfast, Conference Raffle, Exhibitor Passport, Trivia Night, LinkedIn Engagement Contests for 2025 conference</a:t>
            </a: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 defTabSz="1219169" hangingPunct="0">
              <a:spcBef>
                <a:spcPts val="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defTabSz="1219169" hangingPunct="0">
              <a:spcBef>
                <a:spcPts val="0"/>
              </a:spcBef>
              <a:buNone/>
            </a:pPr>
            <a:r>
              <a:rPr lang="en-US" sz="1400" b="1" kern="0" dirty="0">
                <a:latin typeface="Arial"/>
                <a:cs typeface="Arial"/>
              </a:rPr>
              <a:t>Other Activities:</a:t>
            </a:r>
          </a:p>
          <a:p>
            <a:pPr marL="285750" indent="-228600" defTabSz="1219169" hangingPunct="0">
              <a:spcBef>
                <a:spcPts val="0"/>
              </a:spcBef>
              <a:buFont typeface="Arial,Sans-Serif"/>
              <a:buChar char="•"/>
            </a:pPr>
            <a:r>
              <a:rPr lang="en-US" sz="1400" kern="0" dirty="0">
                <a:latin typeface="Arial"/>
                <a:cs typeface="Arial"/>
              </a:rPr>
              <a:t>Coordinate quarterly meetings with Conference, MAC, and Certification Committees to align efforts and avoid duplication.</a:t>
            </a:r>
          </a:p>
          <a:p>
            <a:pPr marL="285750" indent="-228600" defTabSz="1219169" hangingPunct="0">
              <a:spcBef>
                <a:spcPts val="0"/>
              </a:spcBef>
              <a:buFont typeface="Arial,Sans-Serif"/>
              <a:buChar char="•"/>
            </a:pPr>
            <a:r>
              <a:rPr lang="en-US" sz="1400" kern="0" dirty="0">
                <a:latin typeface="Arial"/>
                <a:cs typeface="Arial"/>
              </a:rPr>
              <a:t>Maintain up-to-date AHIA materials aligned with modern design and social trends.</a:t>
            </a:r>
          </a:p>
          <a:p>
            <a:pPr marL="285750" indent="-228600" defTabSz="1219169" hangingPunct="0">
              <a:spcBef>
                <a:spcPts val="0"/>
              </a:spcBef>
              <a:buFont typeface="Arial,Sans-Serif"/>
              <a:buChar char="•"/>
            </a:pPr>
            <a:r>
              <a:rPr lang="en-US" sz="1400" kern="0" dirty="0">
                <a:latin typeface="Arial"/>
                <a:cs typeface="Arial"/>
              </a:rPr>
              <a:t>Increased LinkedIn visibility by adding its logo to AHIA email &amp; PowerPoint templates </a:t>
            </a:r>
          </a:p>
          <a:p>
            <a:pPr marL="285750" indent="-228600" defTabSz="1219169" hangingPunct="0">
              <a:spcBef>
                <a:spcPts val="0"/>
              </a:spcBef>
              <a:buFont typeface="Arial,Sans-Serif"/>
              <a:buChar char="•"/>
            </a:pPr>
            <a:r>
              <a:rPr lang="en-US" sz="1400" kern="0" dirty="0">
                <a:latin typeface="Arial"/>
                <a:cs typeface="Arial"/>
              </a:rPr>
              <a:t>Optimize website to ensure functionality, usability &amp; up-to date design</a:t>
            </a:r>
            <a:endParaRPr lang="en-US" sz="1400" kern="0" dirty="0">
              <a:solidFill>
                <a:srgbClr val="5E5E5E"/>
              </a:solidFill>
              <a:latin typeface="Arial"/>
              <a:cs typeface="Arial"/>
            </a:endParaRPr>
          </a:p>
          <a:p>
            <a:pPr marL="285750" indent="-228600" defTabSz="1219169" hangingPunct="0">
              <a:spcBef>
                <a:spcPts val="0"/>
              </a:spcBef>
              <a:buFont typeface="Arial,Sans-Serif"/>
              <a:buChar char="•"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defTabSz="1219169">
              <a:spcBef>
                <a:spcPts val="0"/>
              </a:spcBef>
              <a:buNone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  <a:buFont typeface="Arial"/>
              <a:buChar char="•"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  <a:buFont typeface="Arial"/>
              <a:buChar char="•"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  <a:buFont typeface="Arial"/>
              <a:buChar char="•"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  <a:buFont typeface="Arial"/>
              <a:buChar char="•"/>
            </a:pPr>
            <a:endParaRPr lang="en-US" sz="14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 defTabSz="1219169">
              <a:spcBef>
                <a:spcPts val="2250"/>
              </a:spcBef>
              <a:buFont typeface="Arial"/>
              <a:buChar char="•"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ity skyline at night&#10;&#10;AI-generated content may be incorrect.">
            <a:extLst>
              <a:ext uri="{FF2B5EF4-FFF2-40B4-BE49-F238E27FC236}">
                <a16:creationId xmlns:a16="http://schemas.microsoft.com/office/drawing/2014/main" id="{799BACA1-C0FA-05C5-D393-4F74979BB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3573653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982EFE-3E4D-CE0A-1D1D-19925077340D}"/>
              </a:ext>
            </a:extLst>
          </p:cNvPr>
          <p:cNvSpPr txBox="1">
            <a:spLocks/>
          </p:cNvSpPr>
          <p:nvPr/>
        </p:nvSpPr>
        <p:spPr>
          <a:xfrm>
            <a:off x="419100" y="1449422"/>
            <a:ext cx="8520619" cy="5116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20" tIns="22860" rIns="45720" bIns="22860" rtlCol="0" anchor="t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85750" lvl="1" indent="0" algn="just" defTabSz="1219169">
              <a:spcBef>
                <a:spcPts val="2250"/>
              </a:spcBef>
              <a:buNone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913B7A-D825-242B-933B-3C130517F3E6}"/>
              </a:ext>
            </a:extLst>
          </p:cNvPr>
          <p:cNvGrpSpPr/>
          <p:nvPr/>
        </p:nvGrpSpPr>
        <p:grpSpPr>
          <a:xfrm>
            <a:off x="688280" y="1599361"/>
            <a:ext cx="10401252" cy="1050970"/>
            <a:chOff x="619545" y="3038091"/>
            <a:chExt cx="8673637" cy="19188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3EEFA21-27FF-D3F5-7821-5A6E3E28AEF1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231F2CC2-1CEE-19C7-1CA6-E36B5513A930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Michael J. Michalowicz</a:t>
              </a:r>
              <a:br>
                <a:rPr lang="en-US" sz="1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Professional Practices Committee Chair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031905-FC14-2C94-BB59-1DB8074E7BF1}"/>
              </a:ext>
            </a:extLst>
          </p:cNvPr>
          <p:cNvGrpSpPr/>
          <p:nvPr/>
        </p:nvGrpSpPr>
        <p:grpSpPr>
          <a:xfrm>
            <a:off x="688280" y="2801188"/>
            <a:ext cx="10401252" cy="1050970"/>
            <a:chOff x="619545" y="5986492"/>
            <a:chExt cx="8673637" cy="1918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9B3496-234A-A342-531D-A7708FC3599A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A125F0-9FB5-2038-1EF0-2B526BE80AB4}"/>
                </a:ext>
              </a:extLst>
            </p:cNvPr>
            <p:cNvSpPr txBox="1"/>
            <p:nvPr/>
          </p:nvSpPr>
          <p:spPr>
            <a:xfrm>
              <a:off x="713213" y="6080160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/>
                  </a:solidFill>
                  <a:latin typeface="Arial"/>
                  <a:cs typeface="Arial"/>
                  <a:sym typeface="Helvetica Neue"/>
                </a:rPr>
                <a:t>Heather Zundel</a:t>
              </a:r>
              <a:br>
                <a:rPr lang="en-US" sz="1400" b="1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Board Liaison</a:t>
              </a:r>
            </a:p>
          </p:txBody>
        </p:sp>
      </p:grpSp>
      <p:pic>
        <p:nvPicPr>
          <p:cNvPr id="8" name="Picture 7" descr="A city skyline at night&#10;&#10;AI-generated content may be incorrect.">
            <a:extLst>
              <a:ext uri="{FF2B5EF4-FFF2-40B4-BE49-F238E27FC236}">
                <a16:creationId xmlns:a16="http://schemas.microsoft.com/office/drawing/2014/main" id="{13DC9C00-A59E-D8B6-4474-1A4F8D0A6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Professional Practices Committee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60095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FB2F77-A9A2-D925-6067-D24F270E14E0}"/>
              </a:ext>
            </a:extLst>
          </p:cNvPr>
          <p:cNvSpPr txBox="1"/>
          <p:nvPr/>
        </p:nvSpPr>
        <p:spPr>
          <a:xfrm>
            <a:off x="518808" y="1466126"/>
            <a:ext cx="7555150" cy="43550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20" tIns="22860" rIns="45720" bIns="22860" anchor="t">
            <a:spAutoFit/>
          </a:bodyPr>
          <a:lstStyle/>
          <a:p>
            <a:pPr marL="171450" indent="-171450" defTabSz="1219169" hangingPunct="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kern="0">
                <a:solidFill>
                  <a:srgbClr val="D5D5D5">
                    <a:lumMod val="10000"/>
                  </a:srgbClr>
                </a:solidFill>
                <a:latin typeface="Calibri"/>
                <a:ea typeface="Calibri"/>
                <a:cs typeface="Times New Roman"/>
                <a:sym typeface="Helvetica Neue"/>
              </a:rPr>
              <a:t>In 2025, the PPC has helped to develop the first sub-group in the Connected Community, Artificial Intelligence (AI). It is the PPC's intention to continue in the development of additional sub-groups in 2026.</a:t>
            </a:r>
            <a:endParaRPr lang="en-US" sz="2000" kern="0">
              <a:solidFill>
                <a:srgbClr val="D5D5D5">
                  <a:lumMod val="1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  <a:p>
            <a:pPr marL="171450" indent="-171450" defTabSz="1219169" hangingPunct="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kern="0">
                <a:solidFill>
                  <a:srgbClr val="D5D5D5">
                    <a:lumMod val="10000"/>
                  </a:srgbClr>
                </a:solidFill>
                <a:latin typeface="Calibri"/>
                <a:ea typeface="Times New Roman" panose="02020603050405020304" pitchFamily="18" charset="0"/>
                <a:cs typeface="Times New Roman"/>
                <a:sym typeface="Helvetica Neue"/>
              </a:rPr>
              <a:t>The PPC continues to maintain an active role in monitoring the Connected Community to ensure posts are appropriate and comply with the Code of Conduct and Violations policy.​</a:t>
            </a:r>
            <a:endParaRPr lang="en-US" sz="2000" kern="0">
              <a:solidFill>
                <a:srgbClr val="D5D5D5">
                  <a:lumMod val="10000"/>
                </a:srgbClr>
              </a:solidFill>
              <a:latin typeface="Calibri"/>
              <a:ea typeface="Calibri" panose="020F0502020204030204" pitchFamily="34" charset="0"/>
              <a:cs typeface="Times New Roman"/>
              <a:sym typeface="Helvetica Neue"/>
            </a:endParaRPr>
          </a:p>
          <a:p>
            <a:pPr marL="171450" indent="-171450" defTabSz="1219169" hangingPunct="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kern="0">
                <a:solidFill>
                  <a:srgbClr val="D5D5D5">
                    <a:lumMod val="10000"/>
                  </a:srgbClr>
                </a:solidFill>
                <a:latin typeface="Calibri"/>
                <a:ea typeface="Times New Roman" panose="02020603050405020304" pitchFamily="18" charset="0"/>
                <a:cs typeface="Times New Roman"/>
                <a:sym typeface="Helvetica Neue"/>
              </a:rPr>
              <a:t>The PPC partners with Protiviti in the design, execution and reporting of the annual Healthcare Internal Audit Plan Priorities Survey and New Perspectives benchmarking article. </a:t>
            </a:r>
            <a:endParaRPr lang="en-US" sz="2000" kern="0">
              <a:solidFill>
                <a:srgbClr val="D5D5D5">
                  <a:lumMod val="10000"/>
                </a:srgbClr>
              </a:solidFill>
              <a:latin typeface="Times New Roman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  <a:p>
            <a:pPr marL="171450" indent="-171450" defTabSz="1219169" hangingPunct="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kern="0">
                <a:solidFill>
                  <a:srgbClr val="D5D5D5">
                    <a:lumMod val="10000"/>
                  </a:srgbClr>
                </a:solidFill>
                <a:latin typeface="Calibri"/>
                <a:ea typeface="Times New Roman" panose="02020603050405020304" pitchFamily="18" charset="0"/>
                <a:cs typeface="Times New Roman"/>
                <a:sym typeface="Helvetica Neue"/>
              </a:rPr>
              <a:t>The PPC maps the articles from New Perspectives to the Book of Knowledge (BOK) and serves as a quality control function to ensure proper categorization and audit content in the Audit Resource Center.</a:t>
            </a:r>
            <a:endParaRPr lang="en-US" sz="2000" kern="0">
              <a:solidFill>
                <a:srgbClr val="D5D5D5">
                  <a:lumMod val="10000"/>
                </a:srgbClr>
              </a:solidFill>
              <a:latin typeface="Times New Roman"/>
              <a:ea typeface="Calibri" panose="020F0502020204030204" pitchFamily="34" charset="0"/>
              <a:cs typeface="Times New Roman"/>
              <a:sym typeface="Helvetica Neu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FA0779-CD0D-7C1E-0F56-E4975B802713}"/>
              </a:ext>
            </a:extLst>
          </p:cNvPr>
          <p:cNvSpPr/>
          <p:nvPr/>
        </p:nvSpPr>
        <p:spPr>
          <a:xfrm>
            <a:off x="8305089" y="1643167"/>
            <a:ext cx="3504290" cy="4893647"/>
          </a:xfrm>
          <a:prstGeom prst="rect">
            <a:avLst/>
          </a:prstGeom>
        </p:spPr>
        <p:txBody>
          <a:bodyPr wrap="square" lIns="45720" tIns="22860" rIns="45720" bIns="22860" anchor="t">
            <a:spAutoFit/>
          </a:bodyPr>
          <a:lstStyle/>
          <a:p>
            <a:pPr algn="ctr" defTabSz="1219169" hangingPunct="0">
              <a:defRPr/>
            </a:pPr>
            <a:r>
              <a:rPr lang="en-US" sz="2250" b="1" i="1" kern="0">
                <a:solidFill>
                  <a:srgbClr val="C00000"/>
                </a:solidFill>
                <a:latin typeface="Helvetica Neue"/>
                <a:ea typeface="+mn-lt"/>
                <a:cs typeface="+mn-lt"/>
                <a:sym typeface="Helvetica Neue"/>
              </a:rPr>
              <a:t>Developing sub-groups of thought leadership in the Connected Community </a:t>
            </a:r>
          </a:p>
          <a:p>
            <a:pPr algn="ctr" defTabSz="1219169" hangingPunct="0">
              <a:defRPr/>
            </a:pPr>
            <a:endParaRPr lang="en-US" sz="2250" b="1" i="1" kern="0">
              <a:solidFill>
                <a:srgbClr val="C00000"/>
              </a:solidFill>
              <a:latin typeface="Helvetica Neue"/>
              <a:sym typeface="Helvetica Neue"/>
            </a:endParaRPr>
          </a:p>
          <a:p>
            <a:pPr algn="ctr" defTabSz="1219169" hangingPunct="0">
              <a:defRPr/>
            </a:pPr>
            <a:r>
              <a:rPr lang="en-US" sz="2250" b="1" i="1" kern="0">
                <a:solidFill>
                  <a:srgbClr val="C00000"/>
                </a:solidFill>
                <a:latin typeface="Helvetica Neue"/>
                <a:sym typeface="Helvetica Neue"/>
              </a:rPr>
              <a:t>Mapping New Perspectives to the Book of Knowledge</a:t>
            </a:r>
          </a:p>
          <a:p>
            <a:pPr algn="ctr" defTabSz="1219169" eaLnBrk="0" hangingPunct="0">
              <a:defRPr/>
            </a:pPr>
            <a:endParaRPr lang="en-US" sz="2250" b="1" i="1" kern="0">
              <a:solidFill>
                <a:srgbClr val="C00000"/>
              </a:solidFill>
              <a:latin typeface="Helvetica Neue"/>
              <a:sym typeface="Helvetica Neue"/>
            </a:endParaRPr>
          </a:p>
          <a:p>
            <a:pPr algn="ctr" defTabSz="1219169" hangingPunct="0">
              <a:defRPr/>
            </a:pPr>
            <a:r>
              <a:rPr lang="en-US" sz="2250" b="1" i="1" kern="0">
                <a:solidFill>
                  <a:srgbClr val="C00000"/>
                </a:solidFill>
                <a:latin typeface="Helvetica Neue"/>
                <a:sym typeface="Helvetica Neue"/>
              </a:rPr>
              <a:t>Partnering in the annual Healthcare Internal Audit Plan Priorities Survey</a:t>
            </a:r>
          </a:p>
          <a:p>
            <a:pPr algn="ctr" defTabSz="1219169" hangingPunct="0">
              <a:defRPr/>
            </a:pPr>
            <a:endParaRPr lang="en-US" sz="2250" b="1" i="1" kern="0">
              <a:solidFill>
                <a:srgbClr val="C00000"/>
              </a:solidFill>
              <a:latin typeface="Helvetica Neue"/>
              <a:cs typeface="Calibri" panose="020F0502020204030204"/>
              <a:sym typeface="Helvetica Neue"/>
            </a:endParaRPr>
          </a:p>
          <a:p>
            <a:pPr algn="ctr" defTabSz="1219169" hangingPunct="0">
              <a:defRPr/>
            </a:pPr>
            <a:endParaRPr lang="en-US" sz="2250" b="1" i="1" kern="0">
              <a:solidFill>
                <a:srgbClr val="C00000"/>
              </a:solidFill>
              <a:latin typeface="Helvetica Neue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789C704F-33E9-BFF8-68D0-31172FC4A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Professional Practices Committee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43514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Publications Committee</a:t>
            </a:r>
            <a:endParaRPr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982EFE-3E4D-CE0A-1D1D-19925077340D}"/>
              </a:ext>
            </a:extLst>
          </p:cNvPr>
          <p:cNvSpPr txBox="1">
            <a:spLocks/>
          </p:cNvSpPr>
          <p:nvPr/>
        </p:nvSpPr>
        <p:spPr>
          <a:xfrm>
            <a:off x="419100" y="1449422"/>
            <a:ext cx="8520619" cy="5116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45720" tIns="22860" rIns="45720" bIns="22860" rtlCol="0" anchor="t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85750" lvl="1" indent="0" algn="just" defTabSz="1219169">
              <a:spcBef>
                <a:spcPts val="2250"/>
              </a:spcBef>
              <a:buNone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913B7A-D825-242B-933B-3C130517F3E6}"/>
              </a:ext>
            </a:extLst>
          </p:cNvPr>
          <p:cNvGrpSpPr/>
          <p:nvPr/>
        </p:nvGrpSpPr>
        <p:grpSpPr>
          <a:xfrm>
            <a:off x="688280" y="1449422"/>
            <a:ext cx="10401252" cy="957717"/>
            <a:chOff x="619545" y="3038091"/>
            <a:chExt cx="8673637" cy="19188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3EEFA21-27FF-D3F5-7821-5A6E3E28AEF1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231F2CC2-1CEE-19C7-1CA6-E36B5513A930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1219169" hangingPunct="0"/>
              <a:r>
                <a:rPr lang="en-US" sz="1400" b="1" kern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Bob Michalski</a:t>
              </a:r>
              <a:br>
                <a:rPr lang="en-US" sz="1400" b="1" kern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</a:br>
              <a:r>
                <a:rPr lang="en-US" sz="1400" kern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Publications Committee Chair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031905-FC14-2C94-BB59-1DB8074E7BF1}"/>
              </a:ext>
            </a:extLst>
          </p:cNvPr>
          <p:cNvGrpSpPr/>
          <p:nvPr/>
        </p:nvGrpSpPr>
        <p:grpSpPr>
          <a:xfrm>
            <a:off x="688280" y="2477372"/>
            <a:ext cx="10401252" cy="1063364"/>
            <a:chOff x="619545" y="5986492"/>
            <a:chExt cx="8673637" cy="1918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9B3496-234A-A342-531D-A7708FC3599A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A125F0-9FB5-2038-1EF0-2B526BE80AB4}"/>
                </a:ext>
              </a:extLst>
            </p:cNvPr>
            <p:cNvSpPr txBox="1"/>
            <p:nvPr/>
          </p:nvSpPr>
          <p:spPr>
            <a:xfrm>
              <a:off x="713213" y="6080160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1219169" hangingPunct="0"/>
              <a:r>
                <a:rPr lang="en-US" sz="1400" b="1" kern="0">
                  <a:solidFill>
                    <a:srgbClr val="5E5E5E">
                      <a:lumMod val="50000"/>
                    </a:srgbClr>
                  </a:solidFill>
                  <a:latin typeface="Helvetica Neue"/>
                  <a:ea typeface="+mn-lt"/>
                  <a:cs typeface="+mn-lt"/>
                  <a:sym typeface="Helvetica Neue"/>
                </a:rPr>
                <a:t>Jen Conley</a:t>
              </a:r>
              <a:br>
                <a:rPr lang="en-US" sz="1400" b="1" kern="0">
                  <a:solidFill>
                    <a:srgbClr val="FFFFFF"/>
                  </a:solidFill>
                  <a:latin typeface="Helvetica Neue"/>
                  <a:sym typeface="Helvetica Neue"/>
                </a:rPr>
              </a:br>
              <a:r>
                <a:rPr lang="en-US" sz="1400" i="1" kern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New Perspectives </a:t>
              </a:r>
              <a:r>
                <a:rPr lang="en-US" sz="1400" kern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Editor</a:t>
              </a:r>
              <a:endParaRPr lang="en-US" sz="1000" kern="0">
                <a:solidFill>
                  <a:srgbClr val="5E5E5E">
                    <a:lumMod val="50000"/>
                  </a:srgbClr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C79B49-2488-BA09-19C3-C97E64AA0DF4}"/>
              </a:ext>
            </a:extLst>
          </p:cNvPr>
          <p:cNvGrpSpPr/>
          <p:nvPr/>
        </p:nvGrpSpPr>
        <p:grpSpPr>
          <a:xfrm>
            <a:off x="688280" y="3608732"/>
            <a:ext cx="10401252" cy="987782"/>
            <a:chOff x="619545" y="3038091"/>
            <a:chExt cx="8673637" cy="1918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9C9305F-33C1-FFB9-9DA0-058CED977D2A}"/>
                </a:ext>
              </a:extLst>
            </p:cNvPr>
            <p:cNvSpPr/>
            <p:nvPr/>
          </p:nvSpPr>
          <p:spPr>
            <a:xfrm>
              <a:off x="619545" y="3038091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86FCC508-587B-9FDE-1E8E-A835BE4490A2}"/>
                </a:ext>
              </a:extLst>
            </p:cNvPr>
            <p:cNvSpPr txBox="1"/>
            <p:nvPr/>
          </p:nvSpPr>
          <p:spPr>
            <a:xfrm>
              <a:off x="713213" y="3131759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1219169" hangingPunct="0"/>
              <a:r>
                <a:rPr lang="en-US" sz="1400" b="1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Valerie Mattas</a:t>
              </a:r>
              <a:br>
                <a:rPr lang="en-US" sz="1400" b="1" kern="0" dirty="0">
                  <a:solidFill>
                    <a:srgbClr val="FFFFFF"/>
                  </a:solidFill>
                  <a:latin typeface="Helvetica Neue"/>
                  <a:sym typeface="Helvetica Neue"/>
                </a:rPr>
              </a:br>
              <a:r>
                <a:rPr lang="en-US" sz="1400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White Papers Sub-Committee Chair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817F7-E75A-DBBD-2FD5-35E20C222E4D}"/>
              </a:ext>
            </a:extLst>
          </p:cNvPr>
          <p:cNvGrpSpPr/>
          <p:nvPr/>
        </p:nvGrpSpPr>
        <p:grpSpPr>
          <a:xfrm>
            <a:off x="688280" y="4679141"/>
            <a:ext cx="10401252" cy="987782"/>
            <a:chOff x="619545" y="5986492"/>
            <a:chExt cx="8673637" cy="19188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AE1BB0-168A-D324-3A0F-66320ED5622B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62330BF7-ADD0-2E52-D81B-96F0E1F2E3D7}"/>
                </a:ext>
              </a:extLst>
            </p:cNvPr>
            <p:cNvSpPr txBox="1"/>
            <p:nvPr/>
          </p:nvSpPr>
          <p:spPr>
            <a:xfrm>
              <a:off x="713213" y="6080160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1219169" hangingPunct="0"/>
              <a:r>
                <a:rPr lang="en-US" sz="1400" b="1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Fatimah Muhammad</a:t>
              </a:r>
              <a:br>
                <a:rPr lang="en-US" sz="1400" b="1" kern="0" dirty="0">
                  <a:solidFill>
                    <a:srgbClr val="FFFFFF"/>
                  </a:solidFill>
                  <a:latin typeface="Helvetica Neue"/>
                  <a:sym typeface="Helvetica Neue"/>
                </a:rPr>
              </a:br>
              <a:r>
                <a:rPr lang="en-US" sz="1400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E-News Sub-Committee Chair</a:t>
              </a:r>
              <a:endParaRPr lang="en-US" sz="1200" kern="0" dirty="0">
                <a:solidFill>
                  <a:srgbClr val="5E5E5E">
                    <a:lumMod val="50000"/>
                  </a:srgbClr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5405F7-470A-B96D-0820-DDBC1580A1B6}"/>
              </a:ext>
            </a:extLst>
          </p:cNvPr>
          <p:cNvGrpSpPr/>
          <p:nvPr/>
        </p:nvGrpSpPr>
        <p:grpSpPr>
          <a:xfrm>
            <a:off x="688280" y="5749551"/>
            <a:ext cx="10401252" cy="931562"/>
            <a:chOff x="619545" y="5986492"/>
            <a:chExt cx="8673637" cy="19188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B7AFC3A-F09F-C715-E8C9-12DC20EB95ED}"/>
                </a:ext>
              </a:extLst>
            </p:cNvPr>
            <p:cNvSpPr/>
            <p:nvPr/>
          </p:nvSpPr>
          <p:spPr>
            <a:xfrm>
              <a:off x="619545" y="5986492"/>
              <a:ext cx="8673637" cy="191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C2938A59-7961-1BA0-E3BA-B4DA3AC3ADE3}"/>
                </a:ext>
              </a:extLst>
            </p:cNvPr>
            <p:cNvSpPr txBox="1"/>
            <p:nvPr/>
          </p:nvSpPr>
          <p:spPr>
            <a:xfrm>
              <a:off x="713213" y="6080160"/>
              <a:ext cx="84863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922" tIns="0" rIns="163922" bIns="0" numCol="1" spcCol="1270" anchor="ctr" anchorCtr="0">
              <a:noAutofit/>
            </a:bodyPr>
            <a:lstStyle/>
            <a:p>
              <a:pPr defTabSz="1219169" hangingPunct="0"/>
              <a:r>
                <a:rPr lang="en-US" sz="1400" b="1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Megan DeVries</a:t>
              </a:r>
              <a:br>
                <a:rPr lang="en-US" sz="1400" b="1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</a:br>
              <a:r>
                <a:rPr lang="en-US" sz="1400" kern="0" dirty="0">
                  <a:solidFill>
                    <a:srgbClr val="5E5E5E">
                      <a:lumMod val="50000"/>
                    </a:srgbClr>
                  </a:solidFill>
                  <a:latin typeface="Helvetica Neue"/>
                  <a:sym typeface="Helvetica Neue"/>
                </a:rPr>
                <a:t>Board Liaison</a:t>
              </a:r>
            </a:p>
          </p:txBody>
        </p:sp>
      </p:grpSp>
      <p:pic>
        <p:nvPicPr>
          <p:cNvPr id="18" name="Picture 17" descr="A city skyline at night&#10;&#10;AI-generated content may be incorrect.">
            <a:extLst>
              <a:ext uri="{FF2B5EF4-FFF2-40B4-BE49-F238E27FC236}">
                <a16:creationId xmlns:a16="http://schemas.microsoft.com/office/drawing/2014/main" id="{7C96C863-5D6A-C41A-55CF-22253B9CF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859786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DC1B-E164-BFB8-5C13-1D429A2F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F25B0A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71C3D-4A2C-6C69-6175-C4CB4AEB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180"/>
            <a:ext cx="10515600" cy="4736783"/>
          </a:xfrm>
        </p:spPr>
        <p:txBody>
          <a:bodyPr vert="horz" lIns="45720" tIns="22860" rIns="45720" bIns="2286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Welcome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Thank You Annual Partners, Conference Sponsors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Mission &amp; Vision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State of the Union and Strategic Plan Update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Committee Reports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Financial Review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2026 Board of Directors Election </a:t>
            </a:r>
          </a:p>
          <a:p>
            <a:pPr marL="171450" indent="-171450">
              <a:spcBef>
                <a:spcPts val="2250"/>
              </a:spcBef>
              <a:buFont typeface="Arial,Sans-Serif" panose="020B0604020202020204" pitchFamily="34" charset="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58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Publications Committee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B2F77-A9A2-D925-6067-D24F270E14E0}"/>
              </a:ext>
            </a:extLst>
          </p:cNvPr>
          <p:cNvSpPr txBox="1"/>
          <p:nvPr/>
        </p:nvSpPr>
        <p:spPr>
          <a:xfrm>
            <a:off x="518808" y="1466126"/>
            <a:ext cx="11069942" cy="3829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20" tIns="22860" rIns="45720" bIns="22860" anchor="t">
            <a:spAutoFit/>
          </a:bodyPr>
          <a:lstStyle/>
          <a:p>
            <a:pPr marL="45720" lvl="1" indent="-45720" defTabSz="457200">
              <a:spcBef>
                <a:spcPts val="600"/>
              </a:spcBef>
              <a:spcAft>
                <a:spcPts val="100"/>
              </a:spcAft>
              <a:buSzPct val="100000"/>
              <a:buFont typeface="Calibri" panose="020F0502020204030204" pitchFamily="34" charset="0"/>
              <a:buChar char=" "/>
              <a:defRPr/>
            </a:pPr>
            <a:r>
              <a:rPr lang="en-US" sz="1750" b="1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White Papers</a:t>
            </a:r>
          </a:p>
          <a:p>
            <a:pPr marL="85725" indent="-85725" defTabSz="457200">
              <a:buFont typeface="Arial" panose="020B0604020202020204" pitchFamily="34" charset="0"/>
              <a:buChar char="•"/>
              <a:defRPr/>
            </a:pPr>
            <a:r>
              <a:rPr lang="en-US" sz="175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Issued White Papers 2025: </a:t>
            </a:r>
          </a:p>
          <a:p>
            <a:pPr marL="371475" indent="-142875" defTabSz="457200">
              <a:buFont typeface="Courier New" panose="02070309020205020404" pitchFamily="49" charset="0"/>
              <a:buChar char="o"/>
              <a:defRPr/>
            </a:pPr>
            <a:r>
              <a:rPr lang="en-US" sz="175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TAG “Maximizing Value: Through Rebate Management”</a:t>
            </a:r>
            <a:endParaRPr lang="en-US" sz="1200" kern="0" dirty="0">
              <a:solidFill>
                <a:srgbClr val="5E5E5E">
                  <a:lumMod val="50000"/>
                </a:srgbClr>
              </a:solidFill>
              <a:latin typeface="Helvetica Neue"/>
              <a:sym typeface="Helvetica Neue"/>
            </a:endParaRPr>
          </a:p>
          <a:p>
            <a:pPr marL="85725" indent="-85725" defTabSz="457200">
              <a:buFont typeface="Arial" panose="020B0604020202020204" pitchFamily="34" charset="0"/>
              <a:buChar char="•"/>
              <a:defRPr/>
            </a:pPr>
            <a:r>
              <a:rPr lang="en-US" sz="175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Targeting 2-3 white papers per year</a:t>
            </a:r>
          </a:p>
          <a:p>
            <a:pPr defTabSz="1219169" hangingPunct="0"/>
            <a:endParaRPr lang="en-US" sz="1750" kern="0" dirty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r>
              <a:rPr lang="en-US" sz="1750" b="1" i="1" kern="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New Perspectives</a:t>
            </a:r>
            <a:r>
              <a:rPr lang="en-US" sz="1750" b="1" kern="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 </a:t>
            </a:r>
          </a:p>
          <a:p>
            <a:pPr marL="142875" indent="-142875" defTabSz="1219169" hangingPunct="0">
              <a:buFont typeface="Arial" panose="020B0604020202020204" pitchFamily="34" charset="0"/>
              <a:buChar char="•"/>
            </a:pPr>
            <a:r>
              <a:rPr lang="en-US" sz="1750" kern="0" dirty="0">
                <a:solidFill>
                  <a:srgbClr val="5E5E5E">
                    <a:lumMod val="50000"/>
                  </a:srgbClr>
                </a:solidFill>
                <a:latin typeface="Arial"/>
                <a:ea typeface="Arial" panose="020B0604020202020204" pitchFamily="34" charset="0"/>
                <a:cs typeface="Arial"/>
                <a:sym typeface="Helvetica Neue"/>
              </a:rPr>
              <a:t>Covered hot topics such as Price Transparency, Cybersecurity, Mega Pixel, and Discharge or Transfer </a:t>
            </a:r>
          </a:p>
          <a:p>
            <a:pPr marL="142875" indent="-142875" defTabSz="1219169" hangingPunct="0">
              <a:buFont typeface="Arial" panose="020B0604020202020204" pitchFamily="34" charset="0"/>
              <a:buChar char="•"/>
            </a:pPr>
            <a:r>
              <a:rPr lang="en-US" sz="1750" kern="0" dirty="0">
                <a:solidFill>
                  <a:srgbClr val="5E5E5E">
                    <a:lumMod val="50000"/>
                  </a:srgbClr>
                </a:solidFill>
                <a:latin typeface="Arial"/>
                <a:ea typeface="Arial" panose="020B0604020202020204" pitchFamily="34" charset="0"/>
                <a:cs typeface="Arial"/>
                <a:sym typeface="Helvetica Neue"/>
              </a:rPr>
              <a:t>Recognized by the American Society of Business Publication Editors (</a:t>
            </a:r>
            <a:r>
              <a:rPr lang="en-US" sz="1750" u="sng" kern="0" dirty="0">
                <a:solidFill>
                  <a:srgbClr val="5E5E5E">
                    <a:lumMod val="50000"/>
                  </a:srgbClr>
                </a:solidFill>
                <a:latin typeface="Arial"/>
                <a:ea typeface="Arial" panose="020B0604020202020204" pitchFamily="34" charset="0"/>
                <a:cs typeface="Arial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ASBPE.org</a:t>
            </a:r>
            <a:r>
              <a:rPr lang="en-US" sz="1750" kern="0" dirty="0">
                <a:solidFill>
                  <a:srgbClr val="5E5E5E">
                    <a:lumMod val="50000"/>
                  </a:srgbClr>
                </a:solidFill>
                <a:latin typeface="Arial"/>
                <a:ea typeface="Arial" panose="020B0604020202020204" pitchFamily="34" charset="0"/>
                <a:cs typeface="Arial"/>
                <a:sym typeface="Helvetica Neue"/>
              </a:rPr>
              <a:t>) for the article “IT Risk Assessments – Consider updating your practices” by Isaak Lerner, CISA, CISM, CISSP.</a:t>
            </a:r>
            <a:endParaRPr lang="en-US" sz="1750" b="1" i="1" kern="0" dirty="0">
              <a:solidFill>
                <a:srgbClr val="5E5E5E">
                  <a:lumMod val="50000"/>
                </a:srgbClr>
              </a:solidFill>
              <a:latin typeface="Arial"/>
              <a:cs typeface="Arial"/>
              <a:sym typeface="Helvetica Neue"/>
            </a:endParaRPr>
          </a:p>
          <a:p>
            <a:pPr defTabSz="1219169" hangingPunct="0"/>
            <a:endParaRPr lang="en-US" sz="1750" b="1" i="1" kern="0" dirty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1219169" hangingPunct="0"/>
            <a:r>
              <a:rPr lang="en-US" sz="1750" b="1" i="1" kern="0" dirty="0" err="1">
                <a:solidFill>
                  <a:srgbClr val="5E5E5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eNews</a:t>
            </a:r>
            <a:endParaRPr lang="en-US" sz="1750" kern="0" dirty="0">
              <a:solidFill>
                <a:srgbClr val="5E5E5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142875" indent="-142875" defTabSz="1219169" hangingPunct="0">
              <a:buFont typeface="Arial" panose="020B0604020202020204" pitchFamily="34" charset="0"/>
              <a:buChar char="•"/>
            </a:pPr>
            <a:r>
              <a:rPr lang="en-US" sz="1750" kern="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11 Members – Members have been Annual Conference Speakers, Track Leaders, Moderators, Content Writers for the CHIAP Certification and Compliance Publications</a:t>
            </a:r>
            <a:r>
              <a:rPr lang="en-US" sz="175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, and AHIA </a:t>
            </a:r>
            <a:r>
              <a:rPr lang="en-US" sz="1750" kern="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Board Members</a:t>
            </a:r>
          </a:p>
          <a:p>
            <a:pPr marL="142875" indent="-142875" defTabSz="1219169" hangingPunct="0">
              <a:buFont typeface="Arial" panose="020B0604020202020204" pitchFamily="34" charset="0"/>
              <a:buChar char="•"/>
            </a:pPr>
            <a:r>
              <a:rPr lang="en-US" sz="1750" kern="0" dirty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rPr>
              <a:t>Body of Knowledge for AHIA Certification is embedded within article content published six times per year.</a:t>
            </a: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49722A27-E0F3-EC60-50E1-9FCBCCCDA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54732886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Virtual Learning Committee</a:t>
            </a:r>
            <a:endParaRPr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8982EFE-3E4D-CE0A-1D1D-19925077340D}"/>
              </a:ext>
            </a:extLst>
          </p:cNvPr>
          <p:cNvSpPr txBox="1">
            <a:spLocks/>
          </p:cNvSpPr>
          <p:nvPr/>
        </p:nvSpPr>
        <p:spPr>
          <a:xfrm>
            <a:off x="419100" y="1449422"/>
            <a:ext cx="8520619" cy="5116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20" tIns="22860" rIns="45720" bIns="22860" rtlCol="0" anchor="t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85750" lvl="1" indent="0" algn="just" defTabSz="1219169">
              <a:spcBef>
                <a:spcPts val="2250"/>
              </a:spcBef>
              <a:buNone/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304800" defTabSz="1219169">
              <a:spcBef>
                <a:spcPts val="2250"/>
              </a:spcBef>
            </a:pPr>
            <a:endParaRPr lang="en-US" sz="1400" b="1" ker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304800" defTabSz="1219169">
              <a:spcBef>
                <a:spcPts val="2250"/>
              </a:spcBef>
            </a:pPr>
            <a:endParaRPr lang="en-US" sz="14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3F71A2-95CB-D604-462D-0697414FAC06}"/>
              </a:ext>
            </a:extLst>
          </p:cNvPr>
          <p:cNvGrpSpPr/>
          <p:nvPr/>
        </p:nvGrpSpPr>
        <p:grpSpPr>
          <a:xfrm>
            <a:off x="496110" y="1510605"/>
            <a:ext cx="11276790" cy="944816"/>
            <a:chOff x="309772" y="835"/>
            <a:chExt cx="4336818" cy="97416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19C5B0A-4A0A-FE6B-B2BF-F505B6DB6CE0}"/>
                </a:ext>
              </a:extLst>
            </p:cNvPr>
            <p:cNvSpPr/>
            <p:nvPr/>
          </p:nvSpPr>
          <p:spPr>
            <a:xfrm>
              <a:off x="309772" y="835"/>
              <a:ext cx="4336818" cy="9741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85903212-3706-A171-A719-6617A3E9C4DA}"/>
                </a:ext>
              </a:extLst>
            </p:cNvPr>
            <p:cNvSpPr txBox="1"/>
            <p:nvPr/>
          </p:nvSpPr>
          <p:spPr>
            <a:xfrm>
              <a:off x="357327" y="48390"/>
              <a:ext cx="4241708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Sue Smoger</a:t>
              </a:r>
              <a:b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Virtual Learning Committee Chair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60CF5-F31F-0BFC-6BF0-AD3AF131D886}"/>
              </a:ext>
            </a:extLst>
          </p:cNvPr>
          <p:cNvGrpSpPr/>
          <p:nvPr/>
        </p:nvGrpSpPr>
        <p:grpSpPr>
          <a:xfrm>
            <a:off x="496110" y="2542479"/>
            <a:ext cx="11276790" cy="944816"/>
            <a:chOff x="309772" y="1497716"/>
            <a:chExt cx="4336818" cy="97416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7F0C1C4-5247-5FB9-80A7-F9CC34B64AC9}"/>
                </a:ext>
              </a:extLst>
            </p:cNvPr>
            <p:cNvSpPr/>
            <p:nvPr/>
          </p:nvSpPr>
          <p:spPr>
            <a:xfrm>
              <a:off x="309772" y="1497716"/>
              <a:ext cx="4336818" cy="9741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B9A76D42-8E21-5838-4F68-F05B17EC8DD3}"/>
                </a:ext>
              </a:extLst>
            </p:cNvPr>
            <p:cNvSpPr txBox="1"/>
            <p:nvPr/>
          </p:nvSpPr>
          <p:spPr>
            <a:xfrm>
              <a:off x="357327" y="1545271"/>
              <a:ext cx="4241708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Sue Smoger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endParaRPr>
            </a:p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Interim Webinars Sub-Committee Chair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104254-74CE-0DDD-AB0C-53B192A01A50}"/>
              </a:ext>
            </a:extLst>
          </p:cNvPr>
          <p:cNvGrpSpPr/>
          <p:nvPr/>
        </p:nvGrpSpPr>
        <p:grpSpPr>
          <a:xfrm>
            <a:off x="496110" y="3574353"/>
            <a:ext cx="11276790" cy="944816"/>
            <a:chOff x="309772" y="2994596"/>
            <a:chExt cx="4336818" cy="97416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0D2A125-B061-C890-CB95-8E706580CD80}"/>
                </a:ext>
              </a:extLst>
            </p:cNvPr>
            <p:cNvSpPr/>
            <p:nvPr/>
          </p:nvSpPr>
          <p:spPr>
            <a:xfrm>
              <a:off x="309772" y="2994596"/>
              <a:ext cx="4336818" cy="9741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5" name="Rectangle: Rounded Corners 8">
              <a:extLst>
                <a:ext uri="{FF2B5EF4-FFF2-40B4-BE49-F238E27FC236}">
                  <a16:creationId xmlns:a16="http://schemas.microsoft.com/office/drawing/2014/main" id="{E9BE6723-C2FB-9DA4-61F2-7577C4363C95}"/>
                </a:ext>
              </a:extLst>
            </p:cNvPr>
            <p:cNvSpPr txBox="1"/>
            <p:nvPr/>
          </p:nvSpPr>
          <p:spPr>
            <a:xfrm>
              <a:off x="357327" y="3042151"/>
              <a:ext cx="4241708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Darrell Goolsby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endParaRPr>
            </a:p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/>
                  <a:cs typeface="Arial"/>
                  <a:sym typeface="Helvetica Neue"/>
                </a:rPr>
                <a:t>Tech Talk Sub-Committee Chair</a:t>
              </a:r>
              <a:endParaRPr lang="en-US" sz="1200" kern="0">
                <a:solidFill>
                  <a:srgbClr val="5E5E5E">
                    <a:lumMod val="50000"/>
                  </a:srgbClr>
                </a:solidFill>
                <a:latin typeface="Arial"/>
                <a:cs typeface="Arial"/>
                <a:sym typeface="Helvetica Neue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AA9256-82D9-58E8-50E5-DE3780EF0917}"/>
              </a:ext>
            </a:extLst>
          </p:cNvPr>
          <p:cNvGrpSpPr/>
          <p:nvPr/>
        </p:nvGrpSpPr>
        <p:grpSpPr>
          <a:xfrm>
            <a:off x="496515" y="4608553"/>
            <a:ext cx="11276790" cy="944816"/>
            <a:chOff x="309772" y="4491476"/>
            <a:chExt cx="4336818" cy="9741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7F4C938-8BF0-BE73-0822-4BA7BF4E2EC6}"/>
                </a:ext>
              </a:extLst>
            </p:cNvPr>
            <p:cNvSpPr/>
            <p:nvPr/>
          </p:nvSpPr>
          <p:spPr>
            <a:xfrm>
              <a:off x="309772" y="4491476"/>
              <a:ext cx="4336818" cy="9741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219169" hangingPunct="0"/>
              <a:endParaRPr lang="en-US" sz="12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3" name="Rectangle: Rounded Corners 10">
              <a:extLst>
                <a:ext uri="{FF2B5EF4-FFF2-40B4-BE49-F238E27FC236}">
                  <a16:creationId xmlns:a16="http://schemas.microsoft.com/office/drawing/2014/main" id="{091FA2A3-B5B5-3000-9D5F-4FD4CC49268C}"/>
                </a:ext>
              </a:extLst>
            </p:cNvPr>
            <p:cNvSpPr txBox="1"/>
            <p:nvPr/>
          </p:nvSpPr>
          <p:spPr>
            <a:xfrm>
              <a:off x="357327" y="4539031"/>
              <a:ext cx="4241708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1961" tIns="0" rIns="81961" bIns="0" numCol="1" spcCol="1270" anchor="ctr" anchorCtr="0">
              <a:noAutofit/>
            </a:bodyPr>
            <a:lstStyle/>
            <a:p>
              <a:pPr defTabSz="40005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Jerod Holloway</a:t>
              </a:r>
              <a:b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lang="en-US" sz="1400">
                  <a:solidFill>
                    <a:srgbClr val="5E5E5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Board Liaison</a:t>
              </a:r>
            </a:p>
          </p:txBody>
        </p:sp>
      </p:grp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64FC181B-368B-CF2F-5606-5A19B5314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64356189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D04F7407-8AAD-E0BC-57F7-BE2A7986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5" y="1411297"/>
            <a:ext cx="10497648" cy="5209442"/>
          </a:xfrm>
          <a:prstGeom prst="rect">
            <a:avLst/>
          </a:prstGeom>
        </p:spPr>
      </p:pic>
      <p:pic>
        <p:nvPicPr>
          <p:cNvPr id="3" name="Picture 2" descr="A city skyline at night&#10;&#10;AI-generated content may be incorrect.">
            <a:extLst>
              <a:ext uri="{FF2B5EF4-FFF2-40B4-BE49-F238E27FC236}">
                <a16:creationId xmlns:a16="http://schemas.microsoft.com/office/drawing/2014/main" id="{59E62034-41F8-800A-93F5-C80F71EB5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434537" y="353646"/>
            <a:ext cx="11459953" cy="716582"/>
          </a:xfrm>
          <a:prstGeom prst="rect">
            <a:avLst/>
          </a:prstGeom>
        </p:spPr>
        <p:txBody>
          <a:bodyPr lIns="25400" tIns="25400" rIns="25400" bIns="25400" anchor="t">
            <a:normAutofit fontScale="90000"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Virtual Learning Committee – 2025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23308150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B02BF5-747B-12E7-9F68-5181DBC2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>
            <a:extLst>
              <a:ext uri="{FF2B5EF4-FFF2-40B4-BE49-F238E27FC236}">
                <a16:creationId xmlns:a16="http://schemas.microsoft.com/office/drawing/2014/main" id="{714367D4-A2AF-EA11-32BF-C02BDCB554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Publications Committee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BD9C1-1245-18D6-B141-5BACC934639E}"/>
              </a:ext>
            </a:extLst>
          </p:cNvPr>
          <p:cNvSpPr txBox="1"/>
          <p:nvPr/>
        </p:nvSpPr>
        <p:spPr>
          <a:xfrm>
            <a:off x="518808" y="1466126"/>
            <a:ext cx="11069942" cy="3829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20" tIns="22860" rIns="45720" bIns="22860" anchor="t">
            <a:spAutoFit/>
          </a:bodyPr>
          <a:lstStyle/>
          <a:p>
            <a:pPr marL="45720" marR="0" lvl="1" indent="-4572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"/>
              </a:spcAft>
              <a:buClrTx/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White Papers</a:t>
            </a:r>
          </a:p>
          <a:p>
            <a:pPr marL="85725" marR="0" lvl="0" indent="-857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Issued White Papers 2025: </a:t>
            </a:r>
          </a:p>
          <a:p>
            <a:pPr marL="371475" marR="0" lvl="0" indent="-142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TAG “Maximizing Value: Through Rebate Management”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85725" marR="0" lvl="0" indent="-857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Targeting 2-3 white papers per year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1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New Perspectives</a:t>
            </a:r>
            <a:r>
              <a:rPr kumimoji="0" lang="en-US" sz="1750" b="1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 </a:t>
            </a:r>
          </a:p>
          <a:p>
            <a:pPr marL="142875" marR="0" lvl="0" indent="-142875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  <a:sym typeface="Helvetica Neue"/>
              </a:rPr>
              <a:t>Covered hot topics such as Price Transparency, Cybersecurity, Mega Pixel, and Discharge or Transfer </a:t>
            </a:r>
          </a:p>
          <a:p>
            <a:pPr marL="142875" marR="0" lvl="0" indent="-142875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  <a:sym typeface="Helvetica Neue"/>
              </a:rPr>
              <a:t>Recognized by the American Society of Business Publication Editors (</a:t>
            </a:r>
            <a:r>
              <a:rPr kumimoji="0" lang="en-US" sz="1750" b="0" i="0" u="sng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ASBPE.org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  <a:sym typeface="Helvetica Neue"/>
              </a:rPr>
              <a:t>) for the article “IT Risk Assessments – Consider updating your practices” by Isaak Lerner, CISA, CISM, CISSP.</a:t>
            </a:r>
            <a:endParaRPr kumimoji="0" lang="en-US" sz="1750" b="1" i="1" u="none" strike="noStrike" kern="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1" i="1" u="none" strike="noStrike" kern="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1" u="none" strike="noStrike" kern="0" cap="none" spc="0" normalizeH="0" baseline="0" noProof="0" dirty="0" err="1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eNews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srgbClr val="5E5E5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142875" marR="0" lvl="0" indent="-142875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11 Members – Members have been Annual Conference Speakers, Track Leaders, Moderators, Content Writers for the CHIAP Certification and Compliance Publications</a:t>
            </a:r>
            <a:r>
              <a:rPr kumimoji="0" lang="en-US" sz="1750" b="0" i="0" u="none" strike="noStrike" kern="0" cap="none" spc="0" normalizeH="0" baseline="0" noProof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, and AHIA </a:t>
            </a: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Board Members</a:t>
            </a:r>
          </a:p>
          <a:p>
            <a:pPr marL="142875" marR="0" lvl="0" indent="-142875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Body of Knowledge for AHIA Certification is embedded within article content published six times per year.</a:t>
            </a: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9F1EDA6-3187-FC34-07C8-2FD97B032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90021432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4D8B7-38AD-9012-FF28-4A3919A48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2BA5DD51-A4ED-9D33-1837-964B73098F15}"/>
              </a:ext>
            </a:extLst>
          </p:cNvPr>
          <p:cNvSpPr txBox="1">
            <a:spLocks/>
          </p:cNvSpPr>
          <p:nvPr/>
        </p:nvSpPr>
        <p:spPr>
          <a:xfrm>
            <a:off x="794833" y="2803239"/>
            <a:ext cx="9760524" cy="22123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2025 Financial Review</a:t>
            </a:r>
          </a:p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b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</a:br>
            <a:endParaRPr kumimoji="0" lang="en-US" sz="4300" b="1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4547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6A5736-D39B-8C36-2B53-3C01C00F2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>
            <a:extLst>
              <a:ext uri="{FF2B5EF4-FFF2-40B4-BE49-F238E27FC236}">
                <a16:creationId xmlns:a16="http://schemas.microsoft.com/office/drawing/2014/main" id="{1ADC86A4-B11A-F66F-BCB9-84647CA159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Financial Statements</a:t>
            </a:r>
            <a:endParaRPr dirty="0"/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B299F409-82EA-A407-926C-941269862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DFF4-F371-7BFA-717B-182EE5A9986D}"/>
              </a:ext>
            </a:extLst>
          </p:cNvPr>
          <p:cNvSpPr txBox="1">
            <a:spLocks/>
          </p:cNvSpPr>
          <p:nvPr/>
        </p:nvSpPr>
        <p:spPr>
          <a:xfrm>
            <a:off x="343786" y="1485669"/>
            <a:ext cx="11504427" cy="5271617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22860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Fiscal Year: January - December</a:t>
            </a:r>
          </a:p>
          <a:p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FY25 Budget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					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FY25 YTD Financials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      				        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(Unaudited–as of June 30, 2025)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Revenue		$  975,561				Revenue		$496,194*</a:t>
            </a:r>
          </a:p>
          <a:p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Expense		$  934,148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				Expense		</a:t>
            </a:r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$418,539*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Net Income	 $   41,413				 	Net Income    		$247,217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												</a:t>
            </a: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                   Total Net Assets: $598,129 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B4DBD20-512B-39D8-7C97-4F2EBAE016A3}"/>
              </a:ext>
            </a:extLst>
          </p:cNvPr>
          <p:cNvSpPr txBox="1"/>
          <p:nvPr/>
        </p:nvSpPr>
        <p:spPr>
          <a:xfrm>
            <a:off x="8625118" y="5105591"/>
            <a:ext cx="406483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n-US" sz="1400" b="1" dirty="0"/>
              <a:t> *</a:t>
            </a:r>
            <a:r>
              <a:rPr lang="en-US" sz="1400" dirty="0"/>
              <a:t>Includes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lang="en-US" sz="1400" dirty="0"/>
              <a:t>$182,397 in annual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lang="en-US" sz="1400" dirty="0"/>
              <a:t>conference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revenue</a:t>
            </a:r>
            <a:r>
              <a:rPr lang="en-US" sz="1400" dirty="0"/>
              <a:t>, </a:t>
            </a:r>
            <a:r>
              <a:rPr lang="en-US" sz="1400" dirty="0" err="1"/>
              <a:t>a`nd</a:t>
            </a:r>
            <a:r>
              <a:rPr lang="en-US" sz="1400" dirty="0"/>
              <a:t> $13,792 in conference expenses.</a:t>
            </a:r>
            <a:endParaRPr lang="en-US" sz="1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5133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1E2D70-9A50-7A21-4CFB-960B30722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>
            <a:extLst>
              <a:ext uri="{FF2B5EF4-FFF2-40B4-BE49-F238E27FC236}">
                <a16:creationId xmlns:a16="http://schemas.microsoft.com/office/drawing/2014/main" id="{27D37771-13BE-841C-4941-4E9A882156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Financial Comparison</a:t>
            </a:r>
            <a:endParaRPr dirty="0"/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AF971D68-1905-63F1-AEC3-E57718A65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86800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F40258-EEDE-ED0D-6A84-056120037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763126"/>
              </p:ext>
            </p:extLst>
          </p:nvPr>
        </p:nvGraphicFramePr>
        <p:xfrm>
          <a:off x="1030938" y="1586383"/>
          <a:ext cx="10130123" cy="46443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071">
                  <a:extLst>
                    <a:ext uri="{9D8B030D-6E8A-4147-A177-3AD203B41FA5}">
                      <a16:colId xmlns:a16="http://schemas.microsoft.com/office/drawing/2014/main" val="2357572167"/>
                    </a:ext>
                  </a:extLst>
                </a:gridCol>
                <a:gridCol w="1337013">
                  <a:extLst>
                    <a:ext uri="{9D8B030D-6E8A-4147-A177-3AD203B41FA5}">
                      <a16:colId xmlns:a16="http://schemas.microsoft.com/office/drawing/2014/main" val="1619025241"/>
                    </a:ext>
                  </a:extLst>
                </a:gridCol>
                <a:gridCol w="1410897">
                  <a:extLst>
                    <a:ext uri="{9D8B030D-6E8A-4147-A177-3AD203B41FA5}">
                      <a16:colId xmlns:a16="http://schemas.microsoft.com/office/drawing/2014/main" val="1721849572"/>
                    </a:ext>
                  </a:extLst>
                </a:gridCol>
                <a:gridCol w="1410897">
                  <a:extLst>
                    <a:ext uri="{9D8B030D-6E8A-4147-A177-3AD203B41FA5}">
                      <a16:colId xmlns:a16="http://schemas.microsoft.com/office/drawing/2014/main" val="2564251707"/>
                    </a:ext>
                  </a:extLst>
                </a:gridCol>
                <a:gridCol w="1410897">
                  <a:extLst>
                    <a:ext uri="{9D8B030D-6E8A-4147-A177-3AD203B41FA5}">
                      <a16:colId xmlns:a16="http://schemas.microsoft.com/office/drawing/2014/main" val="3606557115"/>
                    </a:ext>
                  </a:extLst>
                </a:gridCol>
                <a:gridCol w="1546674">
                  <a:extLst>
                    <a:ext uri="{9D8B030D-6E8A-4147-A177-3AD203B41FA5}">
                      <a16:colId xmlns:a16="http://schemas.microsoft.com/office/drawing/2014/main" val="3555094722"/>
                    </a:ext>
                  </a:extLst>
                </a:gridCol>
                <a:gridCol w="1546674">
                  <a:extLst>
                    <a:ext uri="{9D8B030D-6E8A-4147-A177-3AD203B41FA5}">
                      <a16:colId xmlns:a16="http://schemas.microsoft.com/office/drawing/2014/main" val="634930678"/>
                    </a:ext>
                  </a:extLst>
                </a:gridCol>
              </a:tblGrid>
              <a:tr h="26689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FFF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2020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FFF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2021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FFF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2022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FFF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2023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FFF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2024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400" b="1" i="0" spc="0" baseline="0">
                          <a:solidFill>
                            <a:srgbClr val="FFFFF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2025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72579"/>
                  </a:ext>
                </a:extLst>
              </a:tr>
              <a:tr h="4824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Actuals </a:t>
                      </a:r>
                      <a:b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</a:b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(Audited)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Actuals (Audited)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Actuals</a:t>
                      </a:r>
                      <a:b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</a:b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(Unaudited)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Actuals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(Unaudited)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Actuals</a:t>
                      </a:r>
                    </a:p>
                    <a:p>
                      <a:pPr marL="0" marR="0" lvl="0" indent="0" algn="ctr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(Unaudited)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Budget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56476"/>
                  </a:ext>
                </a:extLst>
              </a:tr>
              <a:tr h="26689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704971"/>
                  </a:ext>
                </a:extLst>
              </a:tr>
              <a:tr h="266891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Total Assets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$582,509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$836,669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$499,963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$343,557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5E5E5E"/>
                          </a:solidFill>
                          <a:effectLst/>
                          <a:latin typeface="Arial"/>
                        </a:rPr>
                        <a:t>$574,769</a:t>
                      </a:r>
                      <a:endParaRPr lang="en-US" sz="900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5E5E5E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262780"/>
                  </a:ext>
                </a:extLst>
              </a:tr>
              <a:tr h="410528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Total Liabilities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$141,559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$203,368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$199,356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$166,128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5E5E5E"/>
                          </a:solidFill>
                          <a:effectLst/>
                          <a:latin typeface="Arial"/>
                        </a:rPr>
                        <a:t>$226,603</a:t>
                      </a:r>
                      <a:endParaRPr lang="en-US" sz="900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5E5E5E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147392"/>
                  </a:ext>
                </a:extLst>
              </a:tr>
              <a:tr h="431102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Total Net Assets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$440,950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$633,301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$300,607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$177,429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400" b="0" i="0" u="none" strike="noStrike" spc="0" baseline="0" noProof="0">
                          <a:solidFill>
                            <a:srgbClr val="5E5E5E"/>
                          </a:solidFill>
                          <a:effectLst/>
                          <a:latin typeface="Arial"/>
                        </a:rPr>
                        <a:t>$348,166</a:t>
                      </a:r>
                      <a:endParaRPr lang="en-US" sz="900"/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1400" b="0" i="0" u="none" strike="noStrike" spc="0" baseline="0" noProof="0">
                        <a:solidFill>
                          <a:srgbClr val="5E5E5E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745610"/>
                  </a:ext>
                </a:extLst>
              </a:tr>
              <a:tr h="26689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74856"/>
                  </a:ext>
                </a:extLst>
              </a:tr>
              <a:tr h="266891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Revenue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$477,073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$643,230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$729,137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$890,215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$754,199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$975,561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172328"/>
                  </a:ext>
                </a:extLst>
              </a:tr>
              <a:tr h="266891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Expenses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$581,128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$479,907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$991,984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021929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$1,038,412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$583,462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$934,148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87104"/>
                  </a:ext>
                </a:extLst>
              </a:tr>
              <a:tr h="266891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Net Income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0000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($104,055)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$163,323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0000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($262,848)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FF0000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($148,197)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021929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$170,737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400" b="1" i="0" spc="0" baseline="0">
                          <a:solidFill>
                            <a:srgbClr val="021929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$41,413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852959"/>
                  </a:ext>
                </a:extLst>
              </a:tr>
              <a:tr h="472123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Non-Operating Activities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$35,703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$29,027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 dirty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($69,526)</a:t>
                      </a:r>
                      <a:endParaRPr lang="en-US" sz="900" dirty="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$27,309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effectLst/>
                          <a:latin typeface="Arial"/>
                        </a:rPr>
                        <a:t>$0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effectLst/>
                          <a:latin typeface="Arial"/>
                        </a:rPr>
                        <a:t>$0</a:t>
                      </a:r>
                      <a:endParaRPr lang="en-US" sz="90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440252"/>
                  </a:ext>
                </a:extLst>
              </a:tr>
              <a:tr h="472123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Change in Net Assets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buNone/>
                      </a:pPr>
                      <a:r>
                        <a:rPr lang="en-US" sz="1400" b="0" i="0" spc="0" baseline="0">
                          <a:solidFill>
                            <a:srgbClr val="FF0000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($68,352)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$192,350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($332,374)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0" i="0" spc="0" baseline="0">
                          <a:solidFill>
                            <a:srgbClr val="FF0000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($120,888)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21929"/>
                          </a:solidFill>
                          <a:effectLst/>
                          <a:latin typeface="Arial"/>
                        </a:rPr>
                        <a:t>$170,737</a:t>
                      </a:r>
                      <a:endParaRPr lang="en-US" sz="900" b="0"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effectLst/>
                          <a:latin typeface="Arial"/>
                        </a:rPr>
                        <a:t>$41,413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550841"/>
                  </a:ext>
                </a:extLst>
              </a:tr>
              <a:tr h="507810"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Total Net Assets </a:t>
                      </a:r>
                      <a:b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</a:br>
                      <a:r>
                        <a:rPr lang="en-US" sz="1400" b="1" i="0" spc="0" baseline="0">
                          <a:solidFill>
                            <a:srgbClr val="2F2F2F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(End of Period)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$440,950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$633,301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$300,607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$177,429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buNone/>
                      </a:pPr>
                      <a:r>
                        <a:rPr lang="en-US" sz="1400" b="1" i="0" spc="0" baseline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$348,166</a:t>
                      </a:r>
                      <a:endParaRPr lang="en-US" sz="900">
                        <a:effectLst/>
                        <a:latin typeface="Arial"/>
                        <a:ea typeface="Tahoma"/>
                        <a:cs typeface="Arial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400" b="1" i="0" spc="0" baseline="0" dirty="0">
                          <a:solidFill>
                            <a:srgbClr val="5E5E5E"/>
                          </a:solidFill>
                          <a:effectLst/>
                          <a:latin typeface="Arial"/>
                          <a:ea typeface="Tahoma"/>
                          <a:cs typeface="Arial"/>
                        </a:rPr>
                        <a:t>$389,579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77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48041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C590E-38A8-AE3F-38D1-64B849130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0D84055B-9E80-5259-4AB7-1FF07E786FBD}"/>
              </a:ext>
            </a:extLst>
          </p:cNvPr>
          <p:cNvSpPr txBox="1">
            <a:spLocks/>
          </p:cNvSpPr>
          <p:nvPr/>
        </p:nvSpPr>
        <p:spPr>
          <a:xfrm>
            <a:off x="794832" y="2803239"/>
            <a:ext cx="10696127" cy="22123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2026 Board of Directors Election</a:t>
            </a:r>
          </a:p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br>
              <a:rPr kumimoji="0" lang="en-US" sz="6000" b="1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</a:br>
            <a:endParaRPr kumimoji="0" lang="en-US" sz="4300" b="1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5251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2026 Board Elections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4B1BBC-810D-5FD1-780F-EFDDD769110D}"/>
              </a:ext>
            </a:extLst>
          </p:cNvPr>
          <p:cNvSpPr/>
          <p:nvPr/>
        </p:nvSpPr>
        <p:spPr>
          <a:xfrm>
            <a:off x="1057275" y="1165623"/>
            <a:ext cx="9426839" cy="5319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 defTabSz="1219169" hangingPunct="0"/>
            <a:endParaRPr lang="en-US" kern="0" spc="-1" dirty="0">
              <a:solidFill>
                <a:srgbClr val="5E5E5E"/>
              </a:solidFill>
              <a:latin typeface="Arial"/>
              <a:sym typeface="Helvetica Neue"/>
            </a:endParaRPr>
          </a:p>
          <a:p>
            <a:pPr algn="ctr" defTabSz="1219169" hangingPunct="0"/>
            <a:r>
              <a:rPr lang="en-US" sz="3300" b="1" kern="0" spc="-1" dirty="0">
                <a:solidFill>
                  <a:srgbClr val="F10D0C"/>
                </a:solidFill>
                <a:latin typeface="Arial"/>
                <a:sym typeface="Helvetica Neue"/>
              </a:rPr>
              <a:t>Candidates for Secretary/Assistant Treasurer</a:t>
            </a:r>
            <a:endParaRPr lang="en-US" sz="3300" kern="0" spc="-1" dirty="0">
              <a:solidFill>
                <a:srgbClr val="5E5E5E"/>
              </a:solidFill>
              <a:latin typeface="Arial"/>
              <a:sym typeface="Helvetica Neue"/>
            </a:endParaRPr>
          </a:p>
          <a:p>
            <a:pPr algn="ctr" defTabSz="1219169" hangingPunct="0"/>
            <a:endParaRPr lang="en-US" sz="2600" kern="0" spc="-1" dirty="0">
              <a:solidFill>
                <a:srgbClr val="5E5E5E"/>
              </a:solidFill>
              <a:latin typeface="Arial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A7D63-0756-4E30-079B-3AECA5F448CE}"/>
              </a:ext>
            </a:extLst>
          </p:cNvPr>
          <p:cNvSpPr txBox="1"/>
          <p:nvPr/>
        </p:nvSpPr>
        <p:spPr>
          <a:xfrm>
            <a:off x="3105459" y="3859047"/>
            <a:ext cx="2057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Evan Webber, MBA, CIA, </a:t>
            </a:r>
            <a:r>
              <a:rPr lang="en-US" sz="1400" b="1" kern="0" dirty="0">
                <a:solidFill>
                  <a:srgbClr val="060606"/>
                </a:solidFill>
                <a:latin typeface="Helvetica Neue"/>
                <a:sym typeface="Helvetica Neue"/>
              </a:rPr>
              <a:t>CHIAP®</a:t>
            </a:r>
            <a:r>
              <a:rPr lang="en-US" sz="1400" kern="0" dirty="0">
                <a:solidFill>
                  <a:srgbClr val="5E5E5E"/>
                </a:solidFill>
                <a:latin typeface="Helvetica Neue"/>
                <a:sym typeface="Helvetica Neue"/>
              </a:rPr>
              <a:t> </a:t>
            </a:r>
            <a:endParaRPr lang="en-US" sz="14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algn="ctr" defTabSz="1219169" hangingPunct="0"/>
            <a:r>
              <a:rPr lang="en-US" sz="1400" kern="0" dirty="0">
                <a:solidFill>
                  <a:srgbClr val="000000"/>
                </a:solidFill>
                <a:latin typeface="Helvetica Neue"/>
                <a:sym typeface="Helvetica Neue"/>
              </a:rPr>
              <a:t>Director, Internal Audit &amp; Risk Services</a:t>
            </a:r>
          </a:p>
          <a:p>
            <a:pPr algn="ctr" defTabSz="1219169" hangingPunct="0"/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OSF Healthcare</a:t>
            </a:r>
            <a:endParaRPr lang="en-US" sz="1400" b="1" strike="sngStrike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3EB1DB-01A1-17E1-C8D7-D95CB7E680D0}"/>
              </a:ext>
            </a:extLst>
          </p:cNvPr>
          <p:cNvSpPr txBox="1"/>
          <p:nvPr/>
        </p:nvSpPr>
        <p:spPr>
          <a:xfrm>
            <a:off x="7528482" y="3966768"/>
            <a:ext cx="1514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Ted Flom, CPA, CIA, CISA </a:t>
            </a:r>
            <a:endParaRPr lang="en-US" sz="14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algn="ctr" defTabSz="1219169" hangingPunct="0"/>
            <a:r>
              <a:rPr lang="en-US" sz="1400" kern="0" dirty="0">
                <a:solidFill>
                  <a:srgbClr val="000000"/>
                </a:solidFill>
                <a:latin typeface="Helvetica Neue"/>
                <a:sym typeface="Helvetica Neue"/>
              </a:rPr>
              <a:t>Partner</a:t>
            </a:r>
            <a:r>
              <a:rPr lang="en-US" sz="14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Armanino</a:t>
            </a:r>
            <a:endParaRPr lang="en-US" sz="14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67A86-C945-12E2-DBCC-CAE0C5D6F1FC}"/>
              </a:ext>
            </a:extLst>
          </p:cNvPr>
          <p:cNvSpPr txBox="1"/>
          <p:nvPr/>
        </p:nvSpPr>
        <p:spPr>
          <a:xfrm>
            <a:off x="4752695" y="5925128"/>
            <a:ext cx="262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2400" b="1" kern="0" dirty="0">
                <a:solidFill>
                  <a:srgbClr val="FF0000"/>
                </a:solidFill>
                <a:latin typeface="Helvetica Neue"/>
                <a:sym typeface="Helvetica Neue"/>
              </a:rPr>
              <a:t>Vote for one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9897FF-FB2C-63D1-AF1C-2A81B6F1B648}"/>
              </a:ext>
            </a:extLst>
          </p:cNvPr>
          <p:cNvSpPr txBox="1"/>
          <p:nvPr/>
        </p:nvSpPr>
        <p:spPr>
          <a:xfrm>
            <a:off x="3355576" y="6309402"/>
            <a:ext cx="5470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2200" b="1" u="sng" kern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Ballot due no later than September 30!</a:t>
            </a:r>
          </a:p>
        </p:txBody>
      </p:sp>
      <p:pic>
        <p:nvPicPr>
          <p:cNvPr id="4" name="Picture 3" descr="A person in a suit smiling&#10;&#10;AI-generated content may be incorrect.">
            <a:extLst>
              <a:ext uri="{FF2B5EF4-FFF2-40B4-BE49-F238E27FC236}">
                <a16:creationId xmlns:a16="http://schemas.microsoft.com/office/drawing/2014/main" id="{61687634-82F2-683D-4E1F-0D546C41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3" b="678"/>
          <a:stretch>
            <a:fillRect/>
          </a:stretch>
        </p:blipFill>
        <p:spPr>
          <a:xfrm>
            <a:off x="3488371" y="2057228"/>
            <a:ext cx="1135729" cy="1673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34B43-EEAB-7BD3-C1C6-BF0C3710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902" y="2027011"/>
            <a:ext cx="1435733" cy="1703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DF45E-84C2-9479-B708-380066D42A29}"/>
              </a:ext>
            </a:extLst>
          </p:cNvPr>
          <p:cNvSpPr txBox="1"/>
          <p:nvPr/>
        </p:nvSpPr>
        <p:spPr>
          <a:xfrm>
            <a:off x="3021956" y="5438167"/>
            <a:ext cx="6137610" cy="415498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 defTabSz="1219169" hangingPunct="0">
              <a:defRPr/>
            </a:pPr>
            <a:r>
              <a:rPr lang="en-US" sz="1200" b="1" kern="0" dirty="0">
                <a:solidFill>
                  <a:srgbClr val="333335"/>
                </a:solidFill>
                <a:latin typeface="Helvetica Neue"/>
                <a:ea typeface="+mn-lt"/>
                <a:cs typeface="+mn-lt"/>
                <a:sym typeface="Helvetica Neue"/>
              </a:rPr>
              <a:t>Four‑year term consisting of one year each as Secretary/Assistant Treasurer, Treasurer, Vice Chair, and Chair of the Board </a:t>
            </a:r>
            <a:endParaRPr lang="en-US" sz="1200" b="1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464D718-91E2-E256-BC66-91486BD2C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32867765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2025 Board Elections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BA7CC-2C44-1757-4E48-DCF8E243B62B}"/>
              </a:ext>
            </a:extLst>
          </p:cNvPr>
          <p:cNvSpPr/>
          <p:nvPr/>
        </p:nvSpPr>
        <p:spPr>
          <a:xfrm>
            <a:off x="1775180" y="1156338"/>
            <a:ext cx="8756238" cy="10473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 defTabSz="1219169" hangingPunct="0"/>
            <a:endParaRPr lang="en-US" kern="0" spc="-1" dirty="0">
              <a:solidFill>
                <a:srgbClr val="5E5E5E"/>
              </a:solidFill>
              <a:latin typeface="Arial"/>
              <a:sym typeface="Helvetica Neue"/>
            </a:endParaRPr>
          </a:p>
          <a:p>
            <a:pPr algn="ctr" defTabSz="1219169" hangingPunct="0"/>
            <a:r>
              <a:rPr lang="en-US" sz="3300" b="1" kern="0" spc="-1" dirty="0">
                <a:solidFill>
                  <a:srgbClr val="F10D0C"/>
                </a:solidFill>
                <a:latin typeface="Arial"/>
                <a:sym typeface="Helvetica Neue"/>
              </a:rPr>
              <a:t>Candidates for Board Member At Large</a:t>
            </a:r>
            <a:endParaRPr lang="en-US" sz="3300" kern="0" spc="-1" dirty="0">
              <a:solidFill>
                <a:srgbClr val="5E5E5E"/>
              </a:solidFill>
              <a:latin typeface="Arial"/>
              <a:sym typeface="Helvetica Neue"/>
            </a:endParaRPr>
          </a:p>
          <a:p>
            <a:pPr algn="ctr" defTabSz="1219169" hangingPunct="0"/>
            <a:endParaRPr lang="en-US" sz="2600" kern="0" spc="-1" dirty="0">
              <a:solidFill>
                <a:srgbClr val="5E5E5E"/>
              </a:solidFill>
              <a:latin typeface="Arial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A0723F-35BE-2F14-7D3F-3EF8B14FEBE6}"/>
              </a:ext>
            </a:extLst>
          </p:cNvPr>
          <p:cNvSpPr txBox="1"/>
          <p:nvPr/>
        </p:nvSpPr>
        <p:spPr>
          <a:xfrm>
            <a:off x="4434066" y="3974178"/>
            <a:ext cx="1829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Katie Smith, MPA, CIA, CRMA, CFE</a:t>
            </a:r>
            <a:r>
              <a:rPr lang="en-US" sz="1200" b="1" kern="0">
                <a:solidFill>
                  <a:srgbClr val="000000"/>
                </a:solidFill>
                <a:latin typeface="Helvetica Neue"/>
                <a:sym typeface="Helvetica Neue"/>
              </a:rPr>
              <a:t>, PMP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Director, Internal Audit (IWK Health)</a:t>
            </a: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Govt. of Nova Scotia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EFC60-C7CE-1A3E-9ABF-B415001B897C}"/>
              </a:ext>
            </a:extLst>
          </p:cNvPr>
          <p:cNvSpPr txBox="1"/>
          <p:nvPr/>
        </p:nvSpPr>
        <p:spPr>
          <a:xfrm>
            <a:off x="6285739" y="3957074"/>
            <a:ext cx="1372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Deborah Lynn </a:t>
            </a:r>
            <a:r>
              <a:rPr lang="en-US" sz="12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Pazourek</a:t>
            </a:r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, CPA, CIA, CRMA, CHFP, CICA, </a:t>
            </a:r>
            <a:r>
              <a:rPr lang="en-US" sz="1200" b="1" kern="0" dirty="0">
                <a:solidFill>
                  <a:srgbClr val="060606"/>
                </a:solidFill>
                <a:latin typeface="Helvetica Neue"/>
                <a:sym typeface="Helvetica Neue"/>
              </a:rPr>
              <a:t>CHIAP®</a:t>
            </a:r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 Neue"/>
              </a:rPr>
              <a:t> </a:t>
            </a:r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, Lean Six Sigma</a:t>
            </a:r>
          </a:p>
          <a:p>
            <a:pPr defTabSz="1219169" hangingPunct="0"/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Vice President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BAD5F5-6749-0BAF-943C-81AE3A6D9536}"/>
              </a:ext>
            </a:extLst>
          </p:cNvPr>
          <p:cNvSpPr txBox="1"/>
          <p:nvPr/>
        </p:nvSpPr>
        <p:spPr>
          <a:xfrm>
            <a:off x="7717448" y="3993502"/>
            <a:ext cx="1372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Sarah Saunders, MSA, CPA, CIA, CHFP, CSBI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Senior Auditor</a:t>
            </a: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Moffitt Cancer Center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0AACD8-CD53-C6D2-BFCC-2D0B6993B864}"/>
              </a:ext>
            </a:extLst>
          </p:cNvPr>
          <p:cNvSpPr txBox="1"/>
          <p:nvPr/>
        </p:nvSpPr>
        <p:spPr>
          <a:xfrm>
            <a:off x="9215234" y="3986487"/>
            <a:ext cx="1372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Jared Boser, MBA, </a:t>
            </a:r>
            <a:r>
              <a:rPr lang="en-US" sz="1200" b="1" kern="0" dirty="0">
                <a:solidFill>
                  <a:srgbClr val="060606"/>
                </a:solidFill>
                <a:latin typeface="Helvetica Neue"/>
                <a:sym typeface="Helvetica Neue"/>
              </a:rPr>
              <a:t>CHIAP®</a:t>
            </a:r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 Neue"/>
              </a:rPr>
              <a:t> 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Lead Auditor</a:t>
            </a: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Community Health Network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1F4BB-A107-004E-17C5-6DF2F02F8DBE}"/>
              </a:ext>
            </a:extLst>
          </p:cNvPr>
          <p:cNvSpPr txBox="1"/>
          <p:nvPr/>
        </p:nvSpPr>
        <p:spPr>
          <a:xfrm>
            <a:off x="10454984" y="3972335"/>
            <a:ext cx="145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Isaak Lerner, CISA, CISM, CISSP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kern="0">
                <a:solidFill>
                  <a:srgbClr val="000000"/>
                </a:solidFill>
                <a:latin typeface="Helvetica Neue"/>
                <a:sym typeface="Helvetica Neue"/>
              </a:rPr>
              <a:t>Founder &amp; Principal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Lerner Consulting	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397FEF-0880-EFEA-2E42-4CAAC65C5294}"/>
              </a:ext>
            </a:extLst>
          </p:cNvPr>
          <p:cNvSpPr txBox="1"/>
          <p:nvPr/>
        </p:nvSpPr>
        <p:spPr>
          <a:xfrm>
            <a:off x="4557011" y="5964910"/>
            <a:ext cx="262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2400" b="1" kern="0" dirty="0">
                <a:solidFill>
                  <a:srgbClr val="FF0000"/>
                </a:solidFill>
                <a:latin typeface="Helvetica Neue"/>
                <a:sym typeface="Helvetica Neue"/>
              </a:rPr>
              <a:t>Vote for two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9897FF-FB2C-63D1-AF1C-2A81B6F1B648}"/>
              </a:ext>
            </a:extLst>
          </p:cNvPr>
          <p:cNvSpPr txBox="1"/>
          <p:nvPr/>
        </p:nvSpPr>
        <p:spPr>
          <a:xfrm>
            <a:off x="3360815" y="6357326"/>
            <a:ext cx="5470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2200" b="1" u="sng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Ballot due no later than September 30!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D8615-A01F-F42A-0708-B4D3DA042480}"/>
              </a:ext>
            </a:extLst>
          </p:cNvPr>
          <p:cNvSpPr txBox="1"/>
          <p:nvPr/>
        </p:nvSpPr>
        <p:spPr>
          <a:xfrm>
            <a:off x="3068559" y="3972335"/>
            <a:ext cx="137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Mike Witek, CIA, CFE, Emergency Medical Technician</a:t>
            </a:r>
          </a:p>
          <a:p>
            <a:pPr defTabSz="1219169" hangingPunct="0"/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Executive Director</a:t>
            </a: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Kodiak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5192A-E2BF-5A5D-BE0E-969C41D5D684}"/>
              </a:ext>
            </a:extLst>
          </p:cNvPr>
          <p:cNvSpPr txBox="1"/>
          <p:nvPr/>
        </p:nvSpPr>
        <p:spPr>
          <a:xfrm>
            <a:off x="1635729" y="3960478"/>
            <a:ext cx="137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Jerod Holloway, </a:t>
            </a:r>
            <a:r>
              <a:rPr lang="en-US" sz="1200" b="1" kern="0" dirty="0">
                <a:solidFill>
                  <a:srgbClr val="060606"/>
                </a:solidFill>
                <a:latin typeface="Helvetica Neue"/>
                <a:sym typeface="Helvetica Neue"/>
              </a:rPr>
              <a:t>CHIAP®</a:t>
            </a:r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 Neue"/>
              </a:rPr>
              <a:t>, </a:t>
            </a:r>
            <a:r>
              <a:rPr lang="en-US" sz="1200" b="1" kern="0" dirty="0">
                <a:solidFill>
                  <a:srgbClr val="060606"/>
                </a:solidFill>
                <a:latin typeface="Helvetica Neue"/>
                <a:sym typeface="Helvetica Neue"/>
              </a:rPr>
              <a:t>CIA, CFE, CHC, CICA,</a:t>
            </a:r>
            <a:endParaRPr lang="en-US" sz="1200" kern="0" dirty="0">
              <a:solidFill>
                <a:srgbClr val="5E5E5E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(Current Board Member)</a:t>
            </a:r>
            <a:endParaRPr lang="en-US" sz="1200" kern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defTabSz="1219169" hangingPunct="0"/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Senior Director</a:t>
            </a:r>
          </a:p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CBIZ</a:t>
            </a:r>
            <a:r>
              <a:rPr lang="en-US" sz="1200" b="1" kern="0" dirty="0">
                <a:solidFill>
                  <a:srgbClr val="5E5E5E"/>
                </a:solidFill>
                <a:latin typeface="Helvetica Neue"/>
                <a:sym typeface="Helvetica Neue"/>
              </a:rPr>
              <a:t>	 </a:t>
            </a:r>
            <a:endParaRPr lang="en-US" sz="1200" b="1" strike="sngStrike" kern="0" dirty="0">
              <a:solidFill>
                <a:srgbClr val="D5D5D5">
                  <a:lumMod val="10000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4A8279-9414-2146-75AE-BD025CD3A578}"/>
              </a:ext>
            </a:extLst>
          </p:cNvPr>
          <p:cNvSpPr txBox="1"/>
          <p:nvPr/>
        </p:nvSpPr>
        <p:spPr>
          <a:xfrm>
            <a:off x="228334" y="3897568"/>
            <a:ext cx="1372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Megan DeVries, CIA, </a:t>
            </a:r>
            <a:r>
              <a:rPr lang="en-US" sz="1200" b="1" kern="0" dirty="0">
                <a:solidFill>
                  <a:srgbClr val="060606"/>
                </a:solidFill>
                <a:latin typeface="Helvetica Neue"/>
                <a:sym typeface="Helvetica Neue"/>
              </a:rPr>
              <a:t>CHIAP®</a:t>
            </a:r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 Neue"/>
              </a:rPr>
              <a:t> </a:t>
            </a:r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(Current Board Member)</a:t>
            </a:r>
            <a:b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</a:br>
            <a:r>
              <a:rPr lang="en-US" sz="1200" kern="0" dirty="0">
                <a:solidFill>
                  <a:srgbClr val="000000"/>
                </a:solidFill>
                <a:latin typeface="Helvetica Neue"/>
                <a:sym typeface="Helvetica Neue"/>
              </a:rPr>
              <a:t>Internal Audit Manager</a:t>
            </a:r>
          </a:p>
          <a:p>
            <a:pPr defTabSz="1219169" hangingPunct="0"/>
            <a:r>
              <a:rPr lang="en-US" sz="1200" b="1" kern="0" dirty="0" err="1">
                <a:solidFill>
                  <a:srgbClr val="000000"/>
                </a:solidFill>
                <a:latin typeface="Helvetica Neue"/>
                <a:sym typeface="Helvetica Neue"/>
              </a:rPr>
              <a:t>Corewell</a:t>
            </a:r>
            <a:r>
              <a:rPr lang="en-US" sz="12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Health</a:t>
            </a:r>
            <a:endParaRPr lang="en-US" sz="1200" b="1" strike="sngStrike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24F1C-6D5E-80C4-3259-887F59F47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25022"/>
          <a:stretch>
            <a:fillRect/>
          </a:stretch>
        </p:blipFill>
        <p:spPr>
          <a:xfrm>
            <a:off x="356092" y="2439211"/>
            <a:ext cx="1196494" cy="134664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879A061-EDF9-2B51-9D51-FF4C611C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7305" y="2445963"/>
            <a:ext cx="1346645" cy="13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6A03607-EB23-18AD-A7F5-9BFA2F353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15" y="2439211"/>
            <a:ext cx="1353396" cy="1353396"/>
          </a:xfrm>
          <a:prstGeom prst="rect">
            <a:avLst/>
          </a:prstGeom>
        </p:spPr>
      </p:pic>
      <p:pic>
        <p:nvPicPr>
          <p:cNvPr id="11" name="Picture 10" descr="A person smiling at camera&#10;&#10;AI-generated content may be incorrect.">
            <a:extLst>
              <a:ext uri="{FF2B5EF4-FFF2-40B4-BE49-F238E27FC236}">
                <a16:creationId xmlns:a16="http://schemas.microsoft.com/office/drawing/2014/main" id="{1C74EA88-D60E-A277-D505-3EB96D7F5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>
            <a:fillRect/>
          </a:stretch>
        </p:blipFill>
        <p:spPr>
          <a:xfrm>
            <a:off x="4700794" y="2439211"/>
            <a:ext cx="1308721" cy="1384474"/>
          </a:xfrm>
          <a:prstGeom prst="rect">
            <a:avLst/>
          </a:prstGeom>
        </p:spPr>
      </p:pic>
      <p:pic>
        <p:nvPicPr>
          <p:cNvPr id="12" name="Picture 11" descr="A person in a purple jacket&#10;&#10;AI-generated content may be incorrect.">
            <a:extLst>
              <a:ext uri="{FF2B5EF4-FFF2-40B4-BE49-F238E27FC236}">
                <a16:creationId xmlns:a16="http://schemas.microsoft.com/office/drawing/2014/main" id="{BADCC4C6-616A-D433-4E57-EF01C7C7A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0" y="2469883"/>
            <a:ext cx="1342368" cy="1342368"/>
          </a:xfrm>
          <a:prstGeom prst="rect">
            <a:avLst/>
          </a:prstGeom>
        </p:spPr>
      </p:pic>
      <p:pic>
        <p:nvPicPr>
          <p:cNvPr id="13" name="Picture 1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5048893-0049-985E-E920-9CFB77DA8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34" y="2469883"/>
            <a:ext cx="1107470" cy="1357996"/>
          </a:xfrm>
          <a:prstGeom prst="rect">
            <a:avLst/>
          </a:prstGeom>
        </p:spPr>
      </p:pic>
      <p:pic>
        <p:nvPicPr>
          <p:cNvPr id="14" name="Picture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CC99039-CB9E-1BE9-BA27-EAD178976B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83" y="2469883"/>
            <a:ext cx="1316659" cy="1316659"/>
          </a:xfrm>
          <a:prstGeom prst="rect">
            <a:avLst/>
          </a:prstGeom>
        </p:spPr>
      </p:pic>
      <p:pic>
        <p:nvPicPr>
          <p:cNvPr id="15" name="Picture 1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BF95CBF-4547-0EB5-3E05-6E79A0F3A8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84" y="2470506"/>
            <a:ext cx="1107470" cy="13396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B92D3D-8FCD-5EE3-7684-16A63CC06B45}"/>
              </a:ext>
            </a:extLst>
          </p:cNvPr>
          <p:cNvSpPr txBox="1"/>
          <p:nvPr/>
        </p:nvSpPr>
        <p:spPr>
          <a:xfrm>
            <a:off x="1775180" y="5767065"/>
            <a:ext cx="7895760" cy="230832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 defTabSz="1219169" hangingPunct="0">
              <a:defRPr/>
            </a:pPr>
            <a:r>
              <a:rPr lang="en-US" sz="1200" b="1" kern="0" dirty="0">
                <a:solidFill>
                  <a:srgbClr val="333335"/>
                </a:solidFill>
                <a:latin typeface="Helvetica Neue"/>
                <a:ea typeface="+mn-lt"/>
                <a:cs typeface="+mn-lt"/>
                <a:sym typeface="Helvetica Neue"/>
              </a:rPr>
              <a:t>Shall each serve for a three‑year term</a:t>
            </a:r>
            <a:endParaRPr lang="en-US" sz="1200" b="1" kern="0" dirty="0">
              <a:solidFill>
                <a:srgbClr val="5E5E5E"/>
              </a:solidFill>
              <a:latin typeface="Helvetica Neue"/>
              <a:ea typeface="+mn-lt"/>
              <a:cs typeface="+mn-lt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3EF55787-B850-4FA8-7E78-47F0B61150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288485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1D3D80-665D-8F91-E271-4023A68C8B8F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69" hangingPunct="0">
              <a:defRPr/>
            </a:pPr>
            <a:r>
              <a:rPr lang="en-US" sz="1200" kern="0">
                <a:solidFill>
                  <a:srgbClr val="000000"/>
                </a:solidFill>
                <a:latin typeface="Times New Roman" panose="02020603050405020304" pitchFamily="18" charset="0"/>
                <a:sym typeface="Helvetica Neue"/>
              </a:rPr>
              <a:t> </a:t>
            </a:r>
            <a:endParaRPr lang="en-US"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C1B24C35-E93B-FFEF-8327-429C6CBE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616" y="2140094"/>
            <a:ext cx="9120615" cy="3365236"/>
          </a:xfrm>
          <a:prstGeom prst="rect">
            <a:avLst/>
          </a:prstGeom>
        </p:spPr>
      </p:pic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E91833A6-45E0-AD9B-8547-4ABD5A188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Thank You to our Visionary Partner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599773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2025 Board Elections Ballot</a:t>
            </a:r>
            <a:endParaRPr dirty="0"/>
          </a:p>
        </p:txBody>
      </p:sp>
      <p:sp>
        <p:nvSpPr>
          <p:cNvPr id="155" name="Slide Subtitle"/>
          <p:cNvSpPr txBox="1">
            <a:spLocks noGrp="1"/>
          </p:cNvSpPr>
          <p:nvPr>
            <p:ph type="body" idx="21"/>
          </p:nvPr>
        </p:nvSpPr>
        <p:spPr>
          <a:xfrm>
            <a:off x="1547468" y="1423334"/>
            <a:ext cx="10985500" cy="467390"/>
          </a:xfrm>
          <a:prstGeom prst="rect">
            <a:avLst/>
          </a:prstGeom>
        </p:spPr>
        <p:txBody>
          <a:bodyPr lIns="22860" tIns="22860" rIns="22860" bIns="22860" anchor="t">
            <a:noAutofit/>
          </a:bodyPr>
          <a:lstStyle/>
          <a:p>
            <a:r>
              <a:rPr lang="en-US" sz="3300">
                <a:solidFill>
                  <a:schemeClr val="bg2">
                    <a:lumMod val="10000"/>
                  </a:schemeClr>
                </a:solidFill>
              </a:rPr>
              <a:t>Voting Is Open!</a:t>
            </a:r>
          </a:p>
        </p:txBody>
      </p:sp>
      <p:sp>
        <p:nvSpPr>
          <p:cNvPr id="156" name="Slide bullet text"/>
          <p:cNvSpPr txBox="1">
            <a:spLocks noGrp="1"/>
          </p:cNvSpPr>
          <p:nvPr>
            <p:ph type="body" idx="1"/>
          </p:nvPr>
        </p:nvSpPr>
        <p:spPr>
          <a:xfrm>
            <a:off x="5247861" y="3240157"/>
            <a:ext cx="6452650" cy="2866552"/>
          </a:xfrm>
          <a:prstGeom prst="rect">
            <a:avLst/>
          </a:prstGeom>
        </p:spPr>
        <p:txBody>
          <a:bodyPr lIns="25400" tIns="25400" rIns="25400" bIns="25400" anchor="t">
            <a:normAutofit/>
          </a:bodyPr>
          <a:lstStyle/>
          <a:p>
            <a:pPr marL="0" indent="0">
              <a:buNone/>
            </a:pPr>
            <a:r>
              <a:rPr lang="en-US" sz="3300" b="1" dirty="0"/>
              <a:t>SurveyMonkey Link:</a:t>
            </a:r>
            <a:r>
              <a:rPr lang="en-US" sz="3300" dirty="0"/>
              <a:t>​</a:t>
            </a:r>
          </a:p>
          <a:p>
            <a:pPr marL="0" indent="0">
              <a:buNone/>
            </a:pPr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https://www.surveymonkey.com/r/8LNDMKP</a:t>
            </a:r>
            <a:endParaRPr lang="en-US" dirty="0"/>
          </a:p>
          <a:p>
            <a:pPr marL="0" indent="0">
              <a:buNone/>
            </a:pPr>
            <a:r>
              <a:rPr lang="en-US" sz="2500" b="1" dirty="0"/>
              <a:t>Voting Closes on Tuesday, September 30 </a:t>
            </a:r>
            <a:r>
              <a:rPr lang="en-US" sz="2500" b="1"/>
              <a:t>at </a:t>
            </a:r>
            <a:r>
              <a:rPr lang="en-US" sz="2500" b="1">
                <a:ea typeface="+mn-lt"/>
                <a:cs typeface="+mn-lt"/>
              </a:rPr>
              <a:t>11:59 </a:t>
            </a:r>
            <a:r>
              <a:rPr lang="en-US" sz="2500" b="1" dirty="0">
                <a:ea typeface="+mn-lt"/>
                <a:cs typeface="+mn-lt"/>
              </a:rPr>
              <a:t>PM EST.</a:t>
            </a:r>
            <a:endParaRPr lang="en-US" sz="2500" b="1" dirty="0"/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889AF99-81D1-EA9A-47AD-036F8405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2581275"/>
            <a:ext cx="3171825" cy="3171825"/>
          </a:xfrm>
          <a:prstGeom prst="rect">
            <a:avLst/>
          </a:prstGeom>
        </p:spPr>
      </p:pic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770DDEA7-6CA8-4E64-56B3-98E23CE4E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7547472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/>
              <a:t>Q&amp;A </a:t>
            </a:r>
            <a:endParaRPr/>
          </a:p>
        </p:txBody>
      </p:sp>
      <p:pic>
        <p:nvPicPr>
          <p:cNvPr id="2" name="Content Placeholder 4" descr="Question Mark with solid fill">
            <a:extLst>
              <a:ext uri="{FF2B5EF4-FFF2-40B4-BE49-F238E27FC236}">
                <a16:creationId xmlns:a16="http://schemas.microsoft.com/office/drawing/2014/main" id="{AF7BC298-194F-60D3-5531-F6EB930F8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0390" y="2096184"/>
            <a:ext cx="3431220" cy="3431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747533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1D3D80-665D-8F91-E271-4023A68C8B8F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69" hangingPunct="0">
              <a:defRPr/>
            </a:pPr>
            <a:r>
              <a:rPr lang="en-US" sz="1200" kern="0">
                <a:solidFill>
                  <a:srgbClr val="000000"/>
                </a:solidFill>
                <a:latin typeface="Times New Roman" panose="02020603050405020304" pitchFamily="18" charset="0"/>
                <a:sym typeface="Helvetica Neue"/>
              </a:rPr>
              <a:t> </a:t>
            </a:r>
            <a:endParaRPr lang="en-US"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1FD3BF1-E03D-8A3E-A37F-2A195CA39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4" y="1428997"/>
            <a:ext cx="3168156" cy="1786840"/>
          </a:xfrm>
          <a:prstGeom prst="rect">
            <a:avLst/>
          </a:prstGeom>
        </p:spPr>
      </p:pic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45CCDC19-DDEA-D628-B627-3CE0058A7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67" y="1593060"/>
            <a:ext cx="2324541" cy="1656235"/>
          </a:xfrm>
          <a:prstGeom prst="rect">
            <a:avLst/>
          </a:prstGeom>
        </p:spPr>
      </p:pic>
      <p:pic>
        <p:nvPicPr>
          <p:cNvPr id="18" name="Picture 1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E2E2DBD-0ECF-BBA4-19B4-8EAD34934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42" y="1744602"/>
            <a:ext cx="3201061" cy="91833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BB0232A-D9F0-F015-A9C5-80887D469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34" y="3826383"/>
            <a:ext cx="3810000" cy="804863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8AE1A3BC-9FC6-B06A-234A-1A8E822F6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59" y="3122816"/>
            <a:ext cx="2566126" cy="1894985"/>
          </a:xfrm>
          <a:prstGeom prst="rect">
            <a:avLst/>
          </a:prstGeom>
        </p:spPr>
      </p:pic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0C6662F-AB02-9337-7F37-4748F23B1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2" y="5383330"/>
            <a:ext cx="5972166" cy="1022580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A89650AC-4DF9-9AF0-1730-4EAF2F328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37" y="5017801"/>
            <a:ext cx="2973432" cy="1548099"/>
          </a:xfrm>
          <a:prstGeom prst="rect">
            <a:avLst/>
          </a:prstGeom>
        </p:spPr>
      </p:pic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E26530BD-D6D0-15D3-4C98-9FBB2856FC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292100"/>
            <a:ext cx="10985500" cy="71658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Thank You to our Supporting Partners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8049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1D3D80-665D-8F91-E271-4023A68C8B8F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69" hangingPunct="0"/>
            <a:r>
              <a:rPr lang="en-US" sz="1200" kern="0">
                <a:solidFill>
                  <a:srgbClr val="000000"/>
                </a:solidFill>
                <a:latin typeface="Times New Roman" panose="02020603050405020304" pitchFamily="18" charset="0"/>
                <a:sym typeface="Helvetica Neue"/>
              </a:rPr>
              <a:t> </a:t>
            </a:r>
            <a:endParaRPr lang="en-US"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7B982-79D4-95C6-6BF3-E79BF63022D8}"/>
              </a:ext>
            </a:extLst>
          </p:cNvPr>
          <p:cNvSpPr txBox="1"/>
          <p:nvPr/>
        </p:nvSpPr>
        <p:spPr>
          <a:xfrm>
            <a:off x="3400953" y="1446144"/>
            <a:ext cx="5390095" cy="27699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1200" kern="0" dirty="0">
                <a:solidFill>
                  <a:srgbClr val="FFFFFF"/>
                </a:solidFill>
                <a:latin typeface="Helvetica Neue"/>
                <a:sym typeface="Helvetica Neue"/>
              </a:rPr>
              <a:t>PLATINUM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1DE11-4D01-B182-55FB-471998106A18}"/>
              </a:ext>
            </a:extLst>
          </p:cNvPr>
          <p:cNvSpPr txBox="1"/>
          <p:nvPr/>
        </p:nvSpPr>
        <p:spPr>
          <a:xfrm>
            <a:off x="3400953" y="3068830"/>
            <a:ext cx="5390095" cy="27699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1200" kern="0" dirty="0">
                <a:solidFill>
                  <a:srgbClr val="FFFFFF"/>
                </a:solidFill>
                <a:latin typeface="Helvetica Neue"/>
                <a:sym typeface="Helvetica Neue"/>
              </a:rPr>
              <a:t>SILVER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81F7AB-0DCB-6A9A-CB45-77ECDF5C0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83" y="1716123"/>
            <a:ext cx="3963793" cy="1207471"/>
          </a:xfrm>
          <a:prstGeom prst="rect">
            <a:avLst/>
          </a:prstGeom>
        </p:spPr>
      </p:pic>
      <p:pic>
        <p:nvPicPr>
          <p:cNvPr id="9" name="Picture 8" descr="A logo with orange circle and black text&#10;&#10;Description automatically generated">
            <a:extLst>
              <a:ext uri="{FF2B5EF4-FFF2-40B4-BE49-F238E27FC236}">
                <a16:creationId xmlns:a16="http://schemas.microsoft.com/office/drawing/2014/main" id="{6C4B98DC-5BAC-0D32-283D-59FC67EEC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3" y="3299663"/>
            <a:ext cx="1905000" cy="1905000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D242CE47-4F41-D268-D5CF-EFBDB794A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913" y="3966586"/>
            <a:ext cx="3927821" cy="554693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A2B1C65-1A06-047A-7275-4AFCC9FD2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19" y="4705117"/>
            <a:ext cx="3704103" cy="688752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698B78A-5E24-9A9C-9F3C-FEA346F56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3" y="5767634"/>
            <a:ext cx="2933880" cy="476623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3FB0163-1F0A-B106-2C85-4945F9713A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97" y="5689564"/>
            <a:ext cx="3972452" cy="554693"/>
          </a:xfrm>
          <a:prstGeom prst="rect">
            <a:avLst/>
          </a:prstGeom>
        </p:spPr>
      </p:pic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8A0CF196-8856-23A6-BD98-37AA0B4D12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603250" y="173228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Thank You Conference Sponsors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61659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BF555-38EF-CC1C-2589-1ABA65E73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B142CE-5678-AF79-EF70-0DE314FA8938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 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9C6DB0E3-D762-80C6-B91B-B6EC6CDB5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39F530BA-D346-A3A4-3F39-505E992DC0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173228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/>
              <a:t>MISSION &amp; VISION</a:t>
            </a:r>
            <a:endParaRPr dirty="0"/>
          </a:p>
        </p:txBody>
      </p:sp>
      <p:sp>
        <p:nvSpPr>
          <p:cNvPr id="6" name="Slide bullet text">
            <a:extLst>
              <a:ext uri="{FF2B5EF4-FFF2-40B4-BE49-F238E27FC236}">
                <a16:creationId xmlns:a16="http://schemas.microsoft.com/office/drawing/2014/main" id="{763064DA-015B-06B3-761A-BA714AA8B1AE}"/>
              </a:ext>
            </a:extLst>
          </p:cNvPr>
          <p:cNvSpPr txBox="1">
            <a:spLocks/>
          </p:cNvSpPr>
          <p:nvPr/>
        </p:nvSpPr>
        <p:spPr>
          <a:xfrm>
            <a:off x="724362" y="2068206"/>
            <a:ext cx="10985500" cy="398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25400" tIns="25400" rIns="25400" bIns="25400" rtlCol="0" anchor="t">
            <a:normAutofit/>
          </a:bodyPr>
          <a:lstStyle>
            <a:lvl1pPr marL="304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609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914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219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5240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828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133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438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743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MISSION</a:t>
            </a:r>
            <a:endParaRPr lang="en-US" kern="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provide leadership and advocacy to advance the healthcare internal audit profession globally by facilitating relevant education, resources, certification and networking opportunities. </a:t>
            </a:r>
          </a:p>
          <a:p>
            <a:pPr marL="0" indent="0">
              <a:buFontTx/>
              <a:buNone/>
            </a:pPr>
            <a:r>
              <a:rPr lang="en-US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US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To be the premier association for healthcare internal auditing.</a:t>
            </a:r>
          </a:p>
        </p:txBody>
      </p:sp>
    </p:spTree>
    <p:extLst>
      <p:ext uri="{BB962C8B-B14F-4D97-AF65-F5344CB8AC3E}">
        <p14:creationId xmlns:p14="http://schemas.microsoft.com/office/powerpoint/2010/main" val="24395322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F0F907A4-2B37-7AB4-B2F1-A264B547544D}"/>
              </a:ext>
            </a:extLst>
          </p:cNvPr>
          <p:cNvSpPr txBox="1">
            <a:spLocks/>
          </p:cNvSpPr>
          <p:nvPr/>
        </p:nvSpPr>
        <p:spPr>
          <a:xfrm>
            <a:off x="794833" y="2803239"/>
            <a:ext cx="9760524" cy="221230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219169">
              <a:defRPr>
                <a:solidFill>
                  <a:srgbClr val="FFFFFF"/>
                </a:solidFill>
              </a:defRPr>
            </a:pPr>
            <a:r>
              <a:rPr lang="en-US" sz="6000" dirty="0">
                <a:solidFill>
                  <a:schemeClr val="bg1"/>
                </a:solidFill>
              </a:rPr>
              <a:t>State of the Union &amp; Strategic Plan</a:t>
            </a:r>
          </a:p>
          <a:p>
            <a:pPr defTabSz="1219169">
              <a:defRPr>
                <a:solidFill>
                  <a:srgbClr val="FFFFFF"/>
                </a:solidFill>
              </a:defRPr>
            </a:pP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2023-2025</a:t>
            </a:r>
            <a:endParaRPr lang="en-US" sz="4300" kern="0" spc="-85" dirty="0">
              <a:solidFill>
                <a:srgbClr val="FFFFFF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400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739CC-87C7-E5FE-DB1F-F9A972D9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E5AA6A-3BD6-6AB3-1D1E-041CA9F577A8}"/>
              </a:ext>
            </a:extLst>
          </p:cNvPr>
          <p:cNvSpPr txBox="1"/>
          <p:nvPr/>
        </p:nvSpPr>
        <p:spPr>
          <a:xfrm>
            <a:off x="3048829" y="3591880"/>
            <a:ext cx="609765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Helvetica Neue"/>
              </a:rPr>
              <a:t> 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2" name="Picture 1" descr="A city skyline at night&#10;&#10;AI-generated content may be incorrect.">
            <a:extLst>
              <a:ext uri="{FF2B5EF4-FFF2-40B4-BE49-F238E27FC236}">
                <a16:creationId xmlns:a16="http://schemas.microsoft.com/office/drawing/2014/main" id="{6ED270DB-3733-5552-018E-0C63FA1AB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341" b="34898"/>
          <a:stretch/>
        </p:blipFill>
        <p:spPr>
          <a:xfrm>
            <a:off x="8698992" y="0"/>
            <a:ext cx="3493008" cy="12942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54" name="Slide Title">
            <a:extLst>
              <a:ext uri="{FF2B5EF4-FFF2-40B4-BE49-F238E27FC236}">
                <a16:creationId xmlns:a16="http://schemas.microsoft.com/office/drawing/2014/main" id="{927C983B-5F1E-35F4-BA8B-1089119873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50" y="173228"/>
            <a:ext cx="10985500" cy="7165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ACCOMPLISHMENTS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Slide bullet text">
            <a:extLst>
              <a:ext uri="{FF2B5EF4-FFF2-40B4-BE49-F238E27FC236}">
                <a16:creationId xmlns:a16="http://schemas.microsoft.com/office/drawing/2014/main" id="{23BBB108-5A0F-4751-4403-CA284522F352}"/>
              </a:ext>
            </a:extLst>
          </p:cNvPr>
          <p:cNvSpPr txBox="1">
            <a:spLocks/>
          </p:cNvSpPr>
          <p:nvPr/>
        </p:nvSpPr>
        <p:spPr>
          <a:xfrm>
            <a:off x="603250" y="1595554"/>
            <a:ext cx="10985500" cy="398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25400" tIns="25400" rIns="25400" bIns="25400" rtlCol="0" anchor="t">
            <a:normAutofit/>
          </a:bodyPr>
          <a:lstStyle>
            <a:lvl1pPr marL="304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609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914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219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5240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8288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1336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4384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743200" marR="0" indent="-30480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42875" indent="-142875"/>
            <a:r>
              <a:rPr lang="en-US" kern="0" dirty="0">
                <a:solidFill>
                  <a:schemeClr val="tx2">
                    <a:lumMod val="50000"/>
                  </a:schemeClr>
                </a:solidFill>
              </a:rPr>
              <a:t>Launched a new and improved AHIA membership portal in July 2025</a:t>
            </a:r>
          </a:p>
          <a:p>
            <a:pPr marL="142875" indent="-142875"/>
            <a:r>
              <a:rPr lang="en-US" kern="0" dirty="0">
                <a:solidFill>
                  <a:schemeClr val="tx2">
                    <a:lumMod val="50000"/>
                  </a:schemeClr>
                </a:solidFill>
              </a:rPr>
              <a:t>Currently have 1,310 members</a:t>
            </a:r>
          </a:p>
          <a:p>
            <a:pPr marL="142875" indent="-142875"/>
            <a:r>
              <a:rPr lang="en-US" kern="0" dirty="0">
                <a:solidFill>
                  <a:schemeClr val="tx2">
                    <a:lumMod val="50000"/>
                  </a:schemeClr>
                </a:solidFill>
              </a:rPr>
              <a:t>Currently have 273 CHIAPs, with a 90% renewal rate</a:t>
            </a:r>
          </a:p>
          <a:p>
            <a:pPr marL="142875" indent="-142875"/>
            <a:r>
              <a:rPr lang="en-US" kern="0" dirty="0">
                <a:solidFill>
                  <a:schemeClr val="tx2">
                    <a:lumMod val="50000"/>
                  </a:schemeClr>
                </a:solidFill>
              </a:rPr>
              <a:t>Fourth year delivering our Annual Partnership Program</a:t>
            </a:r>
            <a:endParaRPr lang="en-US" strike="sngStrike" kern="0" dirty="0">
              <a:solidFill>
                <a:schemeClr val="tx2">
                  <a:lumMod val="50000"/>
                </a:schemeClr>
              </a:solidFill>
            </a:endParaRPr>
          </a:p>
          <a:p>
            <a:pPr marL="142875" indent="-142875"/>
            <a:r>
              <a:rPr lang="en-US" kern="0" dirty="0">
                <a:solidFill>
                  <a:schemeClr val="tx2">
                    <a:lumMod val="50000"/>
                  </a:schemeClr>
                </a:solidFill>
              </a:rPr>
              <a:t>Held a very successful CAE Roundtable in Nashville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7731865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770EE93066F44BBD1B8E9831770F1" ma:contentTypeVersion="16" ma:contentTypeDescription="Create a new document." ma:contentTypeScope="" ma:versionID="2f4bc9f2cad02be6fc7d88367ca3f37e">
  <xsd:schema xmlns:xsd="http://www.w3.org/2001/XMLSchema" xmlns:xs="http://www.w3.org/2001/XMLSchema" xmlns:p="http://schemas.microsoft.com/office/2006/metadata/properties" xmlns:ns2="4e93119f-0cc8-4308-a9d5-8b8df7e1aec9" xmlns:ns3="aeec2538-4ba1-4138-9f54-6d390d67349d" targetNamespace="http://schemas.microsoft.com/office/2006/metadata/properties" ma:root="true" ma:fieldsID="9bbc4bf40ab66418187ed431addce79c" ns2:_="" ns3:_="">
    <xsd:import namespace="4e93119f-0cc8-4308-a9d5-8b8df7e1aec9"/>
    <xsd:import namespace="aeec2538-4ba1-4138-9f54-6d390d6734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3119f-0cc8-4308-a9d5-8b8df7e1ae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b388232-1b1f-4ce2-a667-24a8dd85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c2538-4ba1-4138-9f54-6d390d67349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1696f81-4bea-44a4-9259-32f827fe78ac}" ma:internalName="TaxCatchAll" ma:showField="CatchAllData" ma:web="aeec2538-4ba1-4138-9f54-6d390d6734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ec2538-4ba1-4138-9f54-6d390d67349d" xsi:nil="true"/>
    <lcf76f155ced4ddcb4097134ff3c332f xmlns="4e93119f-0cc8-4308-a9d5-8b8df7e1aec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AF9BC0-E099-4C71-B07D-34510DA66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93119f-0cc8-4308-a9d5-8b8df7e1aec9"/>
    <ds:schemaRef ds:uri="aeec2538-4ba1-4138-9f54-6d390d6734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500535-00C2-4AC9-9DF1-B281EEF66E70}">
  <ds:schemaRefs>
    <ds:schemaRef ds:uri="http://schemas.microsoft.com/office/2006/metadata/properties"/>
    <ds:schemaRef ds:uri="http://schemas.microsoft.com/office/infopath/2007/PartnerControls"/>
    <ds:schemaRef ds:uri="aeec2538-4ba1-4138-9f54-6d390d67349d"/>
    <ds:schemaRef ds:uri="4e93119f-0cc8-4308-a9d5-8b8df7e1aec9"/>
  </ds:schemaRefs>
</ds:datastoreItem>
</file>

<file path=customXml/itemProps3.xml><?xml version="1.0" encoding="utf-8"?>
<ds:datastoreItem xmlns:ds="http://schemas.openxmlformats.org/officeDocument/2006/customXml" ds:itemID="{EABD200B-29B5-400E-93D8-D92E160830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2533</Words>
  <Application>Microsoft Office PowerPoint</Application>
  <PresentationFormat>Widescreen</PresentationFormat>
  <Paragraphs>387</Paragraphs>
  <Slides>41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21_BasicWhite</vt:lpstr>
      <vt:lpstr>22_BasicWhite</vt:lpstr>
      <vt:lpstr>PowerPoint Presentation</vt:lpstr>
      <vt:lpstr>PowerPoint Presentation</vt:lpstr>
      <vt:lpstr>Agenda</vt:lpstr>
      <vt:lpstr>Thank You to our Visionary Partner</vt:lpstr>
      <vt:lpstr>Thank You to our Supporting Partners</vt:lpstr>
      <vt:lpstr>Thank You Conference Sponsors</vt:lpstr>
      <vt:lpstr>MISSION &amp; VISION</vt:lpstr>
      <vt:lpstr>PowerPoint Presentation</vt:lpstr>
      <vt:lpstr>ACCOMPLISHMENTS</vt:lpstr>
      <vt:lpstr>Strategic Objectives</vt:lpstr>
      <vt:lpstr>Looking Ahead</vt:lpstr>
      <vt:lpstr>PowerPoint Presentation</vt:lpstr>
      <vt:lpstr>PowerPoint Presentation</vt:lpstr>
      <vt:lpstr>Membership &amp; Awards Committee</vt:lpstr>
      <vt:lpstr>Certification Committee</vt:lpstr>
      <vt:lpstr>Certification Committee</vt:lpstr>
      <vt:lpstr>Certification Committee </vt:lpstr>
      <vt:lpstr>Certification Committee </vt:lpstr>
      <vt:lpstr>Annual Conference Committee</vt:lpstr>
      <vt:lpstr>Annual Conference Committee</vt:lpstr>
      <vt:lpstr>Regionals and Roundtables Committee</vt:lpstr>
      <vt:lpstr>Regionals and Roundtables Committee</vt:lpstr>
      <vt:lpstr>Annual Partnerships and Affiliations</vt:lpstr>
      <vt:lpstr>Annual Partnerships and Affiliations</vt:lpstr>
      <vt:lpstr>Marketing Committee</vt:lpstr>
      <vt:lpstr>Marketing Committee</vt:lpstr>
      <vt:lpstr>Professional Practices Committee</vt:lpstr>
      <vt:lpstr>Professional Practices Committee</vt:lpstr>
      <vt:lpstr>Publications Committee</vt:lpstr>
      <vt:lpstr>Publications Committee</vt:lpstr>
      <vt:lpstr>Virtual Learning Committee</vt:lpstr>
      <vt:lpstr>Virtual Learning Committee – 2025 Year in Review</vt:lpstr>
      <vt:lpstr>Publications Committee</vt:lpstr>
      <vt:lpstr>PowerPoint Presentation</vt:lpstr>
      <vt:lpstr>Financial Statements</vt:lpstr>
      <vt:lpstr>Financial Comparison</vt:lpstr>
      <vt:lpstr>PowerPoint Presentation</vt:lpstr>
      <vt:lpstr>2026 Board Elections</vt:lpstr>
      <vt:lpstr>2025 Board Elections</vt:lpstr>
      <vt:lpstr>2025 Board Elections Ballot</vt:lpstr>
      <vt:lpstr>Q&amp;A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Tammy Rice</dc:creator>
  <cp:lastModifiedBy>Tammy Rice</cp:lastModifiedBy>
  <cp:revision>4</cp:revision>
  <dcterms:created xsi:type="dcterms:W3CDTF">2025-08-17T23:16:24Z</dcterms:created>
  <dcterms:modified xsi:type="dcterms:W3CDTF">2025-08-18T21:53:50Z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0x0101003E6770EE93066F44BBD1B8E9831770F1</vt:lpwstr>
  </property>
  <property fmtid="{D5CDD505-2E9C-101B-9397-08002B2CF9AE}" pid="3" name="MediaServiceImageTags">
    <vt:lpwstr/>
  </property>
</Properties>
</file>